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979" r:id="rId3"/>
    <p:sldId id="1236" r:id="rId4"/>
    <p:sldId id="1234" r:id="rId5"/>
    <p:sldId id="1264" r:id="rId6"/>
    <p:sldId id="1265" r:id="rId7"/>
    <p:sldId id="1266" r:id="rId8"/>
    <p:sldId id="1267" r:id="rId9"/>
    <p:sldId id="1268" r:id="rId10"/>
    <p:sldId id="1269" r:id="rId11"/>
    <p:sldId id="1270" r:id="rId12"/>
    <p:sldId id="1247" r:id="rId13"/>
    <p:sldId id="1248" r:id="rId14"/>
    <p:sldId id="1249" r:id="rId15"/>
    <p:sldId id="1250" r:id="rId16"/>
    <p:sldId id="1251" r:id="rId17"/>
    <p:sldId id="1261" r:id="rId18"/>
    <p:sldId id="1263" r:id="rId19"/>
    <p:sldId id="977" r:id="rId20"/>
    <p:sldId id="978" r:id="rId21"/>
    <p:sldId id="1096" r:id="rId22"/>
    <p:sldId id="1095" r:id="rId23"/>
    <p:sldId id="1118" r:id="rId24"/>
    <p:sldId id="1119" r:id="rId25"/>
    <p:sldId id="1124" r:id="rId26"/>
    <p:sldId id="1133" r:id="rId27"/>
    <p:sldId id="1243" r:id="rId28"/>
    <p:sldId id="1244" r:id="rId29"/>
    <p:sldId id="1245" r:id="rId30"/>
    <p:sldId id="1246" r:id="rId31"/>
    <p:sldId id="1141" r:id="rId32"/>
    <p:sldId id="1142" r:id="rId33"/>
    <p:sldId id="1204" r:id="rId34"/>
    <p:sldId id="1242" r:id="rId35"/>
    <p:sldId id="1205" r:id="rId36"/>
    <p:sldId id="1238" r:id="rId37"/>
    <p:sldId id="1208" r:id="rId38"/>
    <p:sldId id="459" r:id="rId39"/>
    <p:sldId id="1206" r:id="rId40"/>
    <p:sldId id="1239" r:id="rId41"/>
    <p:sldId id="1120" r:id="rId42"/>
    <p:sldId id="1125" r:id="rId43"/>
    <p:sldId id="1869" r:id="rId44"/>
    <p:sldId id="1576" r:id="rId45"/>
    <p:sldId id="1577" r:id="rId46"/>
    <p:sldId id="1667" r:id="rId47"/>
    <p:sldId id="1670" r:id="rId48"/>
    <p:sldId id="1594" r:id="rId49"/>
    <p:sldId id="1633" r:id="rId50"/>
    <p:sldId id="1634" r:id="rId51"/>
    <p:sldId id="1635" r:id="rId52"/>
    <p:sldId id="1586" r:id="rId53"/>
    <p:sldId id="1624" r:id="rId54"/>
    <p:sldId id="1614" r:id="rId55"/>
    <p:sldId id="1601" r:id="rId56"/>
    <p:sldId id="1603" r:id="rId57"/>
    <p:sldId id="1605" r:id="rId58"/>
    <p:sldId id="1616" r:id="rId59"/>
    <p:sldId id="1618" r:id="rId60"/>
    <p:sldId id="1677" r:id="rId61"/>
    <p:sldId id="1675" r:id="rId62"/>
    <p:sldId id="1619" r:id="rId63"/>
    <p:sldId id="1672" r:id="rId64"/>
    <p:sldId id="1587" r:id="rId65"/>
    <p:sldId id="1629" r:id="rId66"/>
    <p:sldId id="1613" r:id="rId67"/>
    <p:sldId id="1637" r:id="rId68"/>
    <p:sldId id="1621" r:id="rId69"/>
    <p:sldId id="1623" r:id="rId70"/>
    <p:sldId id="1668" r:id="rId71"/>
    <p:sldId id="1673" r:id="rId72"/>
    <p:sldId id="1596" r:id="rId73"/>
    <p:sldId id="1632" r:id="rId74"/>
    <p:sldId id="1606" r:id="rId75"/>
    <p:sldId id="1590" r:id="rId76"/>
    <p:sldId id="1597" r:id="rId77"/>
    <p:sldId id="1612" r:id="rId78"/>
    <p:sldId id="1609" r:id="rId79"/>
    <p:sldId id="1573" r:id="rId80"/>
    <p:sldId id="1583" r:id="rId81"/>
    <p:sldId id="1650" r:id="rId82"/>
    <p:sldId id="1877" r:id="rId83"/>
    <p:sldId id="1873" r:id="rId84"/>
    <p:sldId id="1872" r:id="rId85"/>
    <p:sldId id="1874" r:id="rId86"/>
    <p:sldId id="187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F052E-A3F3-43FD-8082-058138FD9A6E}">
          <p14:sldIdLst/>
        </p14:section>
        <p14:section name="Overview" id="{F65CF273-6699-4501-A0EF-5A6D839E8736}">
          <p14:sldIdLst>
            <p14:sldId id="256"/>
            <p14:sldId id="979"/>
            <p14:sldId id="1236"/>
            <p14:sldId id="1234"/>
            <p14:sldId id="1264"/>
            <p14:sldId id="1265"/>
            <p14:sldId id="1266"/>
            <p14:sldId id="1267"/>
            <p14:sldId id="1268"/>
            <p14:sldId id="1269"/>
            <p14:sldId id="1270"/>
            <p14:sldId id="1247"/>
            <p14:sldId id="1248"/>
            <p14:sldId id="1249"/>
            <p14:sldId id="1250"/>
            <p14:sldId id="1251"/>
            <p14:sldId id="1261"/>
            <p14:sldId id="1263"/>
            <p14:sldId id="977"/>
            <p14:sldId id="978"/>
            <p14:sldId id="1096"/>
            <p14:sldId id="1095"/>
            <p14:sldId id="1118"/>
            <p14:sldId id="1119"/>
            <p14:sldId id="1124"/>
            <p14:sldId id="1133"/>
            <p14:sldId id="1243"/>
            <p14:sldId id="1244"/>
            <p14:sldId id="1245"/>
            <p14:sldId id="1246"/>
            <p14:sldId id="1141"/>
            <p14:sldId id="1142"/>
            <p14:sldId id="1204"/>
            <p14:sldId id="1242"/>
            <p14:sldId id="1205"/>
            <p14:sldId id="1238"/>
            <p14:sldId id="1208"/>
            <p14:sldId id="459"/>
            <p14:sldId id="1206"/>
            <p14:sldId id="1239"/>
            <p14:sldId id="1120"/>
            <p14:sldId id="1125"/>
            <p14:sldId id="1869"/>
            <p14:sldId id="1576"/>
            <p14:sldId id="1577"/>
            <p14:sldId id="1667"/>
            <p14:sldId id="1670"/>
            <p14:sldId id="1594"/>
            <p14:sldId id="1633"/>
            <p14:sldId id="1634"/>
            <p14:sldId id="1635"/>
            <p14:sldId id="1586"/>
            <p14:sldId id="1624"/>
            <p14:sldId id="1614"/>
            <p14:sldId id="1601"/>
            <p14:sldId id="1603"/>
            <p14:sldId id="1605"/>
            <p14:sldId id="1616"/>
            <p14:sldId id="1618"/>
            <p14:sldId id="1677"/>
            <p14:sldId id="1675"/>
            <p14:sldId id="1619"/>
            <p14:sldId id="1672"/>
            <p14:sldId id="1587"/>
            <p14:sldId id="1629"/>
            <p14:sldId id="1613"/>
            <p14:sldId id="1637"/>
            <p14:sldId id="1621"/>
            <p14:sldId id="1623"/>
            <p14:sldId id="1668"/>
            <p14:sldId id="1673"/>
            <p14:sldId id="1596"/>
            <p14:sldId id="1632"/>
            <p14:sldId id="1606"/>
            <p14:sldId id="1590"/>
            <p14:sldId id="1597"/>
            <p14:sldId id="1612"/>
            <p14:sldId id="1609"/>
            <p14:sldId id="1573"/>
            <p14:sldId id="1583"/>
            <p14:sldId id="1650"/>
            <p14:sldId id="1877"/>
            <p14:sldId id="1873"/>
            <p14:sldId id="1872"/>
            <p14:sldId id="1874"/>
            <p14:sldId id="1875"/>
          </p14:sldIdLst>
        </p14:section>
        <p14:section name="Untitled Section" id="{97E8B29A-E80F-40AF-97B3-22C504E2EE3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6" autoAdjust="0"/>
    <p:restoredTop sz="94660"/>
  </p:normalViewPr>
  <p:slideViewPr>
    <p:cSldViewPr snapToGrid="0">
      <p:cViewPr varScale="1">
        <p:scale>
          <a:sx n="150" d="100"/>
          <a:sy n="150" d="100"/>
        </p:scale>
        <p:origin x="168" y="248"/>
      </p:cViewPr>
      <p:guideLst/>
    </p:cSldViewPr>
  </p:slideViewPr>
  <p:notesTextViewPr>
    <p:cViewPr>
      <p:scale>
        <a:sx n="1" d="1"/>
        <a:sy n="1" d="1"/>
      </p:scale>
      <p:origin x="0" y="0"/>
    </p:cViewPr>
  </p:notesTextViewPr>
  <p:sorterViewPr>
    <p:cViewPr varScale="1">
      <p:scale>
        <a:sx n="100" d="100"/>
        <a:sy n="100" d="100"/>
      </p:scale>
      <p:origin x="0" y="-118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D780-EA6A-4E3B-BF38-905C1C698CBD}"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DE0CF-801B-499C-958D-2FA850944AE8}" type="slidenum">
              <a:rPr lang="en-US" smtClean="0"/>
              <a:t>‹#›</a:t>
            </a:fld>
            <a:endParaRPr lang="en-US"/>
          </a:p>
        </p:txBody>
      </p:sp>
    </p:spTree>
    <p:extLst>
      <p:ext uri="{BB962C8B-B14F-4D97-AF65-F5344CB8AC3E}">
        <p14:creationId xmlns:p14="http://schemas.microsoft.com/office/powerpoint/2010/main" val="379993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098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152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A63CF8F-4CAC-467A-9424-6B9FD7DA4017}"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75182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6FF1-FF15-C238-CFDD-0EB4F2A391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2A3903-A919-95D0-A424-6EF1A1AEE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72575-A974-A80B-A117-EF604C711F34}"/>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06002BE3-FDC8-465C-C186-672BA99FF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96F4D-B851-7A8A-734C-D1758A79A45A}"/>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393662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9539-271A-AC65-FC25-FB6C387112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3D343B-0A40-8BBD-EB2D-F275438A22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CC75D-0E33-64D4-C565-D906F192EB39}"/>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A1645D09-EFA5-DA63-B8CC-1069B2FFD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8E998-7DFD-B8FA-9F66-B4B9B0906D1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552335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C61BC9-D81F-7B78-A92A-D205FEA783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FF85F-1688-EF11-98BD-15C9928DAF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72E07-AD1F-2767-A364-3A1FE66820AA}"/>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A7608529-0686-1F35-12B3-07955FA2E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B340E-E3E3-4CC0-12F3-7228CD948049}"/>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83993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8358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2951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574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4972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FF3F-7B07-11A4-B03F-2B514F0F0E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08200-44F4-8C46-BE09-D6CF78E0E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1696B-EAAC-ECEE-1A19-EB5C8DBA0C93}"/>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B3850A07-BEDB-F806-DF51-31C5D5C71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EA2CC-C5DC-DCEA-172B-2C28B670D31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6079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3F83-0F42-E1B1-4844-021290F51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B43B1-4F98-B734-5EAB-CCC5AC850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669829-8829-78F7-04D7-8CF4E05FDA40}"/>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899CEFD6-07F9-5E10-3167-8FC18ABF5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0DCAE-805C-18B7-4452-51294E5BC678}"/>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89646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5B95-786E-D39B-0E3D-7CC0219933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632D4-9CDE-6B28-3F69-9D226FC29D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C3C83A-6C86-1200-839B-9EF5088DC4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8EAFD-804D-D53E-55BE-C697F90CB711}"/>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6" name="Footer Placeholder 5">
            <a:extLst>
              <a:ext uri="{FF2B5EF4-FFF2-40B4-BE49-F238E27FC236}">
                <a16:creationId xmlns:a16="http://schemas.microsoft.com/office/drawing/2014/main" id="{BCD056FC-EF91-E166-19F7-2649D6C8A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43102-9F94-8471-07D4-5C15CE5FB5B4}"/>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24631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6FAA-FFCE-EAF9-44A9-BB6280A00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D972DC-75E2-47B7-1B49-236A36BE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03726-5695-F3BD-7946-62F4AB8F1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F7DBB9-3571-2251-5987-BEC88BE65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078EE2-FA33-A55B-7E83-0E849CEEC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4D100-00E8-FD20-9CE7-4444FDB19993}"/>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8" name="Footer Placeholder 7">
            <a:extLst>
              <a:ext uri="{FF2B5EF4-FFF2-40B4-BE49-F238E27FC236}">
                <a16:creationId xmlns:a16="http://schemas.microsoft.com/office/drawing/2014/main" id="{59717DEC-F237-814A-E9D1-AA2263311B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DCD45C-263C-70E8-FFED-C47B49FEB03F}"/>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77375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6C39-3985-F37F-A7A5-EE7F9D2EEE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B6B8E-E25C-4F8D-DFF0-7AB10421807F}"/>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4" name="Footer Placeholder 3">
            <a:extLst>
              <a:ext uri="{FF2B5EF4-FFF2-40B4-BE49-F238E27FC236}">
                <a16:creationId xmlns:a16="http://schemas.microsoft.com/office/drawing/2014/main" id="{AB03E2EB-91AE-D98A-6DCD-071747FA57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03F71-33BF-B0F8-9FE4-C75977415F4E}"/>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39813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88A65-7D95-F3C1-C0D6-71C0B3AFE046}"/>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3" name="Footer Placeholder 2">
            <a:extLst>
              <a:ext uri="{FF2B5EF4-FFF2-40B4-BE49-F238E27FC236}">
                <a16:creationId xmlns:a16="http://schemas.microsoft.com/office/drawing/2014/main" id="{56C571B3-8F54-00E6-3A8E-D6C99C5677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1DA353-697C-2AAA-4453-21CD8047E485}"/>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478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C78D-9C70-F767-8F7A-BDC9EE99C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31F29E-1E99-8D57-C11A-B1153B3AE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1AD83A-96BD-1A9B-5D34-5C5B46E54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27830-E67C-AA60-830A-7F5591C34D8A}"/>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6" name="Footer Placeholder 5">
            <a:extLst>
              <a:ext uri="{FF2B5EF4-FFF2-40B4-BE49-F238E27FC236}">
                <a16:creationId xmlns:a16="http://schemas.microsoft.com/office/drawing/2014/main" id="{FEF679B2-1326-5371-96C1-E56D59899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8A3EA-9CBF-8C4D-5534-B14FACF134E3}"/>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107859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EC93-6F4E-A787-48E5-9FFF0CC5C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9A9CCA-EB86-A358-9314-1A0882489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595E14-6A77-4393-2658-4CEED7F1B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3FCA7-C1BF-6074-8E03-EBA900EA16A7}"/>
              </a:ext>
            </a:extLst>
          </p:cNvPr>
          <p:cNvSpPr>
            <a:spLocks noGrp="1"/>
          </p:cNvSpPr>
          <p:nvPr>
            <p:ph type="dt" sz="half" idx="10"/>
          </p:nvPr>
        </p:nvSpPr>
        <p:spPr/>
        <p:txBody>
          <a:bodyPr/>
          <a:lstStyle/>
          <a:p>
            <a:fld id="{9C0812F6-90BD-4DAC-9CEA-F7BA370528D8}" type="datetimeFigureOut">
              <a:rPr lang="en-US" smtClean="0"/>
              <a:t>10/20/23</a:t>
            </a:fld>
            <a:endParaRPr lang="en-US"/>
          </a:p>
        </p:txBody>
      </p:sp>
      <p:sp>
        <p:nvSpPr>
          <p:cNvPr id="6" name="Footer Placeholder 5">
            <a:extLst>
              <a:ext uri="{FF2B5EF4-FFF2-40B4-BE49-F238E27FC236}">
                <a16:creationId xmlns:a16="http://schemas.microsoft.com/office/drawing/2014/main" id="{557AB7FE-8BE5-60CA-1D99-5312339AA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55CD1-C775-64F8-4AA4-2A7E53D86F89}"/>
              </a:ext>
            </a:extLst>
          </p:cNvPr>
          <p:cNvSpPr>
            <a:spLocks noGrp="1"/>
          </p:cNvSpPr>
          <p:nvPr>
            <p:ph type="sldNum" sz="quarter" idx="12"/>
          </p:nvPr>
        </p:nvSpPr>
        <p:spPr/>
        <p:txBody>
          <a:bodyPr/>
          <a:lstStyle/>
          <a:p>
            <a:fld id="{140F5434-5643-4581-9B01-D83208C6FCFE}" type="slidenum">
              <a:rPr lang="en-US" smtClean="0"/>
              <a:t>‹#›</a:t>
            </a:fld>
            <a:endParaRPr lang="en-US"/>
          </a:p>
        </p:txBody>
      </p:sp>
    </p:spTree>
    <p:extLst>
      <p:ext uri="{BB962C8B-B14F-4D97-AF65-F5344CB8AC3E}">
        <p14:creationId xmlns:p14="http://schemas.microsoft.com/office/powerpoint/2010/main" val="97882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A6471-928C-8FE8-382D-11293445F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97492-CBAD-C210-BE3C-33F0D4D1C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D6844-5CBE-A836-72B2-92CFF47F4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812F6-90BD-4DAC-9CEA-F7BA370528D8}" type="datetimeFigureOut">
              <a:rPr lang="en-US" smtClean="0"/>
              <a:t>10/20/23</a:t>
            </a:fld>
            <a:endParaRPr lang="en-US"/>
          </a:p>
        </p:txBody>
      </p:sp>
      <p:sp>
        <p:nvSpPr>
          <p:cNvPr id="5" name="Footer Placeholder 4">
            <a:extLst>
              <a:ext uri="{FF2B5EF4-FFF2-40B4-BE49-F238E27FC236}">
                <a16:creationId xmlns:a16="http://schemas.microsoft.com/office/drawing/2014/main" id="{0C3DA602-D838-FB14-CA53-D27EE422D5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673C4-1325-C8E0-9C08-23F857B401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F5434-5643-4581-9B01-D83208C6FCFE}" type="slidenum">
              <a:rPr lang="en-US" smtClean="0"/>
              <a:t>‹#›</a:t>
            </a:fld>
            <a:endParaRPr lang="en-US"/>
          </a:p>
        </p:txBody>
      </p:sp>
    </p:spTree>
    <p:extLst>
      <p:ext uri="{BB962C8B-B14F-4D97-AF65-F5344CB8AC3E}">
        <p14:creationId xmlns:p14="http://schemas.microsoft.com/office/powerpoint/2010/main" val="3061700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artint.2023.103971" TargetMode="Externa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hyperlink" Target="https://www.theguardian.com/technology/2023/jul/25/joseph-weizenbaum-inventor-eliza-chatbot-turned-against-artificial-intelligence-ai" TargetMode="Externa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5.png"/><Relationship Id="rId4" Type="http://schemas.openxmlformats.org/officeDocument/2006/relationships/image" Target="../media/image440.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wchurch/Benchmarking_past_present_future"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kwchurch/Benchmarking_past_present_future/blob/master/README.md#home-page-for-acl-2021-workshop-on-benchmarking-past-present-and-future-bpp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emanticscholar.org/api-gallery/better-together"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AD44-9087-6625-62BE-8EE96B7A8C4D}"/>
              </a:ext>
            </a:extLst>
          </p:cNvPr>
          <p:cNvSpPr>
            <a:spLocks noGrp="1"/>
          </p:cNvSpPr>
          <p:nvPr>
            <p:ph type="ctrTitle"/>
          </p:nvPr>
        </p:nvSpPr>
        <p:spPr/>
        <p:txBody>
          <a:bodyPr/>
          <a:lstStyle/>
          <a:p>
            <a:r>
              <a:rPr lang="en-US" dirty="0"/>
              <a:t>CIKM tutorial </a:t>
            </a:r>
          </a:p>
        </p:txBody>
      </p:sp>
      <p:sp>
        <p:nvSpPr>
          <p:cNvPr id="3" name="Subtitle 2">
            <a:extLst>
              <a:ext uri="{FF2B5EF4-FFF2-40B4-BE49-F238E27FC236}">
                <a16:creationId xmlns:a16="http://schemas.microsoft.com/office/drawing/2014/main" id="{68A593B6-65F2-9878-D76C-C361CAD9AAB0}"/>
              </a:ext>
            </a:extLst>
          </p:cNvPr>
          <p:cNvSpPr>
            <a:spLocks noGrp="1"/>
          </p:cNvSpPr>
          <p:nvPr>
            <p:ph type="subTitle" idx="1"/>
          </p:nvPr>
        </p:nvSpPr>
        <p:spPr/>
        <p:txBody>
          <a:bodyPr/>
          <a:lstStyle/>
          <a:p>
            <a:r>
              <a:rPr lang="en-US" dirty="0"/>
              <a:t>Work in progress</a:t>
            </a:r>
          </a:p>
        </p:txBody>
      </p:sp>
    </p:spTree>
    <p:extLst>
      <p:ext uri="{BB962C8B-B14F-4D97-AF65-F5344CB8AC3E}">
        <p14:creationId xmlns:p14="http://schemas.microsoft.com/office/powerpoint/2010/main" val="187521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(Dirty):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10</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56125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 (and Product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11</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6550442" y="2812774"/>
            <a:ext cx="5451411" cy="379674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12</a:t>
            </a:fld>
            <a:endParaRPr lang="en-US"/>
          </a:p>
        </p:txBody>
      </p:sp>
    </p:spTree>
    <p:extLst>
      <p:ext uri="{BB962C8B-B14F-4D97-AF65-F5344CB8AC3E}">
        <p14:creationId xmlns:p14="http://schemas.microsoft.com/office/powerpoint/2010/main" val="608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13</a:t>
            </a:fld>
            <a:endParaRPr lang="en-US"/>
          </a:p>
        </p:txBody>
      </p:sp>
    </p:spTree>
    <p:extLst>
      <p:ext uri="{BB962C8B-B14F-4D97-AF65-F5344CB8AC3E}">
        <p14:creationId xmlns:p14="http://schemas.microsoft.com/office/powerpoint/2010/main" val="498865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14</a:t>
            </a:fld>
            <a:endParaRPr lang="en-GB"/>
          </a:p>
        </p:txBody>
      </p:sp>
    </p:spTree>
    <p:extLst>
      <p:ext uri="{BB962C8B-B14F-4D97-AF65-F5344CB8AC3E}">
        <p14:creationId xmlns:p14="http://schemas.microsoft.com/office/powerpoint/2010/main" val="39365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15</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192074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16</a:t>
            </a:fld>
            <a:endParaRPr lang="en-GB"/>
          </a:p>
        </p:txBody>
      </p:sp>
    </p:spTree>
    <p:extLst>
      <p:ext uri="{BB962C8B-B14F-4D97-AF65-F5344CB8AC3E}">
        <p14:creationId xmlns:p14="http://schemas.microsoft.com/office/powerpoint/2010/main" val="63551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D410E-05C3-FDD1-24F2-94B84BAD3387}"/>
              </a:ext>
            </a:extLst>
          </p:cNvPr>
          <p:cNvSpPr>
            <a:spLocks noGrp="1"/>
          </p:cNvSpPr>
          <p:nvPr>
            <p:ph type="title"/>
          </p:nvPr>
        </p:nvSpPr>
        <p:spPr/>
        <p:txBody>
          <a:bodyPr/>
          <a:lstStyle/>
          <a:p>
            <a:r>
              <a:rPr lang="en-US" dirty="0"/>
              <a:t>Better Together Observations</a:t>
            </a:r>
          </a:p>
        </p:txBody>
      </p:sp>
      <p:sp>
        <p:nvSpPr>
          <p:cNvPr id="5" name="Content Placeholder 4">
            <a:extLst>
              <a:ext uri="{FF2B5EF4-FFF2-40B4-BE49-F238E27FC236}">
                <a16:creationId xmlns:a16="http://schemas.microsoft.com/office/drawing/2014/main" id="{8B6EEC0E-93C8-FF6E-44AF-4B468BCD8AF9}"/>
              </a:ext>
            </a:extLst>
          </p:cNvPr>
          <p:cNvSpPr>
            <a:spLocks noGrp="1"/>
          </p:cNvSpPr>
          <p:nvPr>
            <p:ph sz="half" idx="1"/>
          </p:nvPr>
        </p:nvSpPr>
        <p:spPr>
          <a:xfrm>
            <a:off x="540026" y="1812513"/>
            <a:ext cx="5334000" cy="4351338"/>
          </a:xfrm>
        </p:spPr>
        <p:txBody>
          <a:bodyPr/>
          <a:lstStyle/>
          <a:p>
            <a:r>
              <a:rPr lang="en-US" sz="2800" dirty="0" err="1"/>
              <a:t>ProNE</a:t>
            </a:r>
            <a:r>
              <a:rPr lang="en-US" sz="2800" dirty="0"/>
              <a:t> (Context) </a:t>
            </a:r>
            <a:r>
              <a:rPr lang="en-US" dirty="0"/>
              <a:t>&gt;&gt; Specter (Text)</a:t>
            </a:r>
          </a:p>
          <a:p>
            <a:r>
              <a:rPr lang="en-US" dirty="0"/>
              <a:t>E</a:t>
            </a:r>
            <a:r>
              <a:rPr lang="en-US" sz="2800" dirty="0"/>
              <a:t>nsemb</a:t>
            </a:r>
            <a:r>
              <a:rPr lang="en-US" dirty="0"/>
              <a:t>les are better</a:t>
            </a:r>
          </a:p>
          <a:p>
            <a:pPr lvl="1"/>
            <a:r>
              <a:rPr lang="en-US" dirty="0"/>
              <a:t>than either by itself</a:t>
            </a:r>
          </a:p>
          <a:p>
            <a:r>
              <a:rPr lang="en-US" sz="2800" dirty="0"/>
              <a:t>Text is most helpful</a:t>
            </a:r>
          </a:p>
          <a:p>
            <a:pPr lvl="1"/>
            <a:r>
              <a:rPr lang="en-US" dirty="0"/>
              <a:t>when links are not working well</a:t>
            </a:r>
          </a:p>
          <a:p>
            <a:pPr lvl="1"/>
            <a:r>
              <a:rPr lang="en-US" dirty="0"/>
              <a:t>i.e., long-term forecasting</a:t>
            </a:r>
          </a:p>
          <a:p>
            <a:endParaRPr lang="en-US" dirty="0"/>
          </a:p>
        </p:txBody>
      </p:sp>
      <p:pic>
        <p:nvPicPr>
          <p:cNvPr id="7" name="Google Shape;169;p28">
            <a:extLst>
              <a:ext uri="{FF2B5EF4-FFF2-40B4-BE49-F238E27FC236}">
                <a16:creationId xmlns:a16="http://schemas.microsoft.com/office/drawing/2014/main" id="{6367F341-9B00-BFEE-BFFE-6E8EFA0D999D}"/>
              </a:ext>
            </a:extLst>
          </p:cNvPr>
          <p:cNvPicPr preferRelativeResize="0">
            <a:picLocks noGrp="1"/>
          </p:cNvPicPr>
          <p:nvPr>
            <p:ph sz="half" idx="2"/>
          </p:nvPr>
        </p:nvPicPr>
        <p:blipFill>
          <a:blip r:embed="rId2">
            <a:alphaModFix/>
          </a:blip>
          <a:stretch>
            <a:fillRect/>
          </a:stretch>
        </p:blipFill>
        <p:spPr>
          <a:xfrm>
            <a:off x="5636414" y="1825626"/>
            <a:ext cx="6429689" cy="4351338"/>
          </a:xfrm>
          <a:prstGeom prst="rect">
            <a:avLst/>
          </a:prstGeom>
          <a:noFill/>
          <a:ln>
            <a:noFill/>
          </a:ln>
        </p:spPr>
      </p:pic>
      <p:sp>
        <p:nvSpPr>
          <p:cNvPr id="8" name="Up Arrow 7">
            <a:extLst>
              <a:ext uri="{FF2B5EF4-FFF2-40B4-BE49-F238E27FC236}">
                <a16:creationId xmlns:a16="http://schemas.microsoft.com/office/drawing/2014/main" id="{CF57331C-1FE9-DD7E-A1D9-8FA5025E2352}"/>
              </a:ext>
            </a:extLst>
          </p:cNvPr>
          <p:cNvSpPr/>
          <p:nvPr/>
        </p:nvSpPr>
        <p:spPr>
          <a:xfrm>
            <a:off x="7573618" y="2713382"/>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0A191237-E7CA-AE09-4173-E87C212E8468}"/>
              </a:ext>
            </a:extLst>
          </p:cNvPr>
          <p:cNvSpPr/>
          <p:nvPr/>
        </p:nvSpPr>
        <p:spPr>
          <a:xfrm rot="12905759">
            <a:off x="11678014" y="2088254"/>
            <a:ext cx="484632" cy="6559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a:extLst>
              <a:ext uri="{FF2B5EF4-FFF2-40B4-BE49-F238E27FC236}">
                <a16:creationId xmlns:a16="http://schemas.microsoft.com/office/drawing/2014/main" id="{2B0B42D4-215E-6256-C2DB-B7F3A662F1E3}"/>
              </a:ext>
            </a:extLst>
          </p:cNvPr>
          <p:cNvSpPr/>
          <p:nvPr/>
        </p:nvSpPr>
        <p:spPr>
          <a:xfrm rot="2772318">
            <a:off x="8328461" y="4445173"/>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B9C57F8-B703-5D9B-1A23-4D06355C2551}"/>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19096B6-5DED-5F7D-5536-3D9F73239263}"/>
              </a:ext>
            </a:extLst>
          </p:cNvPr>
          <p:cNvSpPr>
            <a:spLocks noGrp="1"/>
          </p:cNvSpPr>
          <p:nvPr>
            <p:ph type="sldNum" sz="quarter" idx="12"/>
          </p:nvPr>
        </p:nvSpPr>
        <p:spPr/>
        <p:txBody>
          <a:bodyPr/>
          <a:lstStyle/>
          <a:p>
            <a:fld id="{9A3E5643-D884-694F-ADCB-3F4DA390586C}" type="slidenum">
              <a:rPr lang="en-US" smtClean="0"/>
              <a:t>17</a:t>
            </a:fld>
            <a:endParaRPr lang="en-US"/>
          </a:p>
        </p:txBody>
      </p:sp>
    </p:spTree>
    <p:extLst>
      <p:ext uri="{BB962C8B-B14F-4D97-AF65-F5344CB8AC3E}">
        <p14:creationId xmlns:p14="http://schemas.microsoft.com/office/powerpoint/2010/main" val="7222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Benchmarking Take-Aways</a:t>
            </a:r>
            <a:br>
              <a:rPr lang="en-US" dirty="0"/>
            </a:br>
            <a:r>
              <a:rPr lang="en-US" dirty="0"/>
              <a:t>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18</a:t>
            </a:fld>
            <a:endParaRPr lang="en-US"/>
          </a:p>
        </p:txBody>
      </p:sp>
    </p:spTree>
    <p:extLst>
      <p:ext uri="{BB962C8B-B14F-4D97-AF65-F5344CB8AC3E}">
        <p14:creationId xmlns:p14="http://schemas.microsoft.com/office/powerpoint/2010/main" val="428413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EA2EA5-B26E-3FFA-5310-08061B2D97BB}"/>
              </a:ext>
            </a:extLst>
          </p:cNvPr>
          <p:cNvSpPr>
            <a:spLocks noGrp="1"/>
          </p:cNvSpPr>
          <p:nvPr>
            <p:ph type="title"/>
          </p:nvPr>
        </p:nvSpPr>
        <p:spPr/>
        <p:txBody>
          <a:bodyPr/>
          <a:lstStyle/>
          <a:p>
            <a:r>
              <a:rPr lang="en-US" dirty="0"/>
              <a:t>Two Perspectives on Datasets</a:t>
            </a:r>
          </a:p>
        </p:txBody>
      </p:sp>
      <p:sp>
        <p:nvSpPr>
          <p:cNvPr id="7" name="Text Placeholder 6">
            <a:extLst>
              <a:ext uri="{FF2B5EF4-FFF2-40B4-BE49-F238E27FC236}">
                <a16:creationId xmlns:a16="http://schemas.microsoft.com/office/drawing/2014/main" id="{397A41C6-3453-972F-9A64-4C795988BD84}"/>
              </a:ext>
            </a:extLst>
          </p:cNvPr>
          <p:cNvSpPr>
            <a:spLocks noGrp="1"/>
          </p:cNvSpPr>
          <p:nvPr>
            <p:ph type="body" idx="1"/>
          </p:nvPr>
        </p:nvSpPr>
        <p:spPr/>
        <p:txBody>
          <a:bodyPr/>
          <a:lstStyle/>
          <a:p>
            <a:r>
              <a:rPr lang="en-US" dirty="0"/>
              <a:t>Machine Learning</a:t>
            </a:r>
          </a:p>
        </p:txBody>
      </p:sp>
      <p:sp>
        <p:nvSpPr>
          <p:cNvPr id="8" name="Content Placeholder 7">
            <a:extLst>
              <a:ext uri="{FF2B5EF4-FFF2-40B4-BE49-F238E27FC236}">
                <a16:creationId xmlns:a16="http://schemas.microsoft.com/office/drawing/2014/main" id="{3B8AA8D9-6047-3EDE-749E-A109764EAE13}"/>
              </a:ext>
            </a:extLst>
          </p:cNvPr>
          <p:cNvSpPr>
            <a:spLocks noGrp="1"/>
          </p:cNvSpPr>
          <p:nvPr>
            <p:ph sz="half" idx="2"/>
          </p:nvPr>
        </p:nvSpPr>
        <p:spPr/>
        <p:txBody>
          <a:bodyPr>
            <a:normAutofit fontScale="70000" lnSpcReduction="20000"/>
          </a:bodyPr>
          <a:lstStyle/>
          <a:p>
            <a:r>
              <a:rPr lang="en-US" dirty="0"/>
              <a:t>Splits: train/</a:t>
            </a:r>
            <a:r>
              <a:rPr lang="en-US" dirty="0" err="1"/>
              <a:t>val</a:t>
            </a:r>
            <a:r>
              <a:rPr lang="en-US" dirty="0"/>
              <a:t>/test</a:t>
            </a:r>
          </a:p>
          <a:p>
            <a:r>
              <a:rPr lang="en-US" dirty="0"/>
              <a:t>Treat rows as </a:t>
            </a:r>
            <a:r>
              <a:rPr lang="en-US" dirty="0" err="1"/>
              <a:t>iid</a:t>
            </a:r>
            <a:endParaRPr lang="en-US" dirty="0"/>
          </a:p>
          <a:p>
            <a:pPr lvl="1"/>
            <a:r>
              <a:rPr lang="en-US" dirty="0"/>
              <a:t>Identical and independently distributed</a:t>
            </a:r>
          </a:p>
          <a:p>
            <a:r>
              <a:rPr lang="en-US" dirty="0"/>
              <a:t>Idealistic, but maybe unrealistic</a:t>
            </a:r>
          </a:p>
          <a:p>
            <a:pPr lvl="1"/>
            <a:r>
              <a:rPr lang="en-US" dirty="0"/>
              <a:t>Changes over time, Context, etc.</a:t>
            </a:r>
          </a:p>
          <a:p>
            <a:r>
              <a:rPr lang="en-US" dirty="0"/>
              <a:t>More papers on models</a:t>
            </a:r>
          </a:p>
          <a:p>
            <a:pPr lvl="1"/>
            <a:r>
              <a:rPr lang="en-US" dirty="0"/>
              <a:t>than Datasets</a:t>
            </a:r>
          </a:p>
          <a:p>
            <a:r>
              <a:rPr lang="en-US" dirty="0"/>
              <a:t>Relatively little interest in</a:t>
            </a:r>
          </a:p>
          <a:p>
            <a:pPr lvl="1"/>
            <a:r>
              <a:rPr lang="en-US" dirty="0"/>
              <a:t>Is the Dataset Realistic?  </a:t>
            </a:r>
          </a:p>
          <a:p>
            <a:pPr lvl="1"/>
            <a:r>
              <a:rPr lang="en-US" dirty="0"/>
              <a:t>Motivation?  (Does anyone care?  If so, who?)</a:t>
            </a:r>
          </a:p>
          <a:p>
            <a:pPr lvl="1"/>
            <a:r>
              <a:rPr lang="en-US" dirty="0"/>
              <a:t>What is the dataset testing?</a:t>
            </a:r>
          </a:p>
          <a:p>
            <a:pPr lvl="1"/>
            <a:r>
              <a:rPr lang="en-US" dirty="0"/>
              <a:t>Sampling/balance?  From which population?</a:t>
            </a:r>
          </a:p>
          <a:p>
            <a:pPr lvl="1"/>
            <a:r>
              <a:rPr lang="en-US" dirty="0"/>
              <a:t>Can it be gamed?  Leakage?</a:t>
            </a:r>
          </a:p>
          <a:p>
            <a:pPr lvl="1"/>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99FB4E9-2DBB-6830-63DC-4975FC2D9ACF}"/>
                  </a:ext>
                </a:extLst>
              </p:cNvPr>
              <p:cNvSpPr>
                <a:spLocks noGrp="1"/>
              </p:cNvSpPr>
              <p:nvPr>
                <p:ph type="body" sz="quarter" idx="3"/>
              </p:nvPr>
            </p:nvSpPr>
            <p:spPr/>
            <p:txBody>
              <a:bodyPr/>
              <a:lstStyle/>
              <a:p>
                <a:r>
                  <a:rPr lang="en-US" dirty="0"/>
                  <a:t>Psychology (Presupposes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Hypothesis)</a:t>
                </a:r>
              </a:p>
            </p:txBody>
          </p:sp>
        </mc:Choice>
        <mc:Fallback xmlns="">
          <p:sp>
            <p:nvSpPr>
              <p:cNvPr id="9" name="Text Placeholder 8">
                <a:extLst>
                  <a:ext uri="{FF2B5EF4-FFF2-40B4-BE49-F238E27FC236}">
                    <a16:creationId xmlns:a16="http://schemas.microsoft.com/office/drawing/2014/main" id="{399FB4E9-2DBB-6830-63DC-4975FC2D9ACF}"/>
                  </a:ext>
                </a:extLst>
              </p:cNvPr>
              <p:cNvSpPr>
                <a:spLocks noGrp="1" noRot="1" noChangeAspect="1" noMove="1" noResize="1" noEditPoints="1" noAdjustHandles="1" noChangeArrowheads="1" noChangeShapeType="1" noTextEdit="1"/>
              </p:cNvSpPr>
              <p:nvPr>
                <p:ph type="body" sz="quarter" idx="3"/>
              </p:nvPr>
            </p:nvSpPr>
            <p:spPr>
              <a:blipFill>
                <a:blip r:embed="rId2"/>
                <a:stretch>
                  <a:fillRect l="-1956" r="-1222"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CD3BFD80-6E37-3932-F1A4-D3F96644679A}"/>
              </a:ext>
            </a:extLst>
          </p:cNvPr>
          <p:cNvSpPr>
            <a:spLocks noGrp="1"/>
          </p:cNvSpPr>
          <p:nvPr>
            <p:ph sz="quarter" idx="4"/>
          </p:nvPr>
        </p:nvSpPr>
        <p:spPr/>
        <p:txBody>
          <a:bodyPr>
            <a:normAutofit fontScale="70000" lnSpcReduction="20000"/>
          </a:bodyPr>
          <a:lstStyle/>
          <a:p>
            <a:r>
              <a:rPr lang="en-US" dirty="0"/>
              <a:t>Validity</a:t>
            </a:r>
          </a:p>
          <a:p>
            <a:pPr lvl="1"/>
            <a:r>
              <a:rPr lang="en-US" dirty="0"/>
              <a:t>Content validity</a:t>
            </a:r>
          </a:p>
          <a:p>
            <a:pPr lvl="1"/>
            <a:r>
              <a:rPr lang="en-US" dirty="0"/>
              <a:t>Construct validity</a:t>
            </a:r>
          </a:p>
          <a:p>
            <a:pPr lvl="1"/>
            <a:r>
              <a:rPr lang="en-US" dirty="0"/>
              <a:t>Criterion validity</a:t>
            </a:r>
          </a:p>
          <a:p>
            <a:pPr lvl="1"/>
            <a:r>
              <a:rPr lang="en-US" dirty="0"/>
              <a:t>Face validity</a:t>
            </a:r>
          </a:p>
          <a:p>
            <a:pPr lvl="1"/>
            <a:r>
              <a:rPr lang="en-US" dirty="0"/>
              <a:t>Discriminant validity</a:t>
            </a:r>
          </a:p>
          <a:p>
            <a:r>
              <a:rPr lang="en-US" dirty="0"/>
              <a:t>Reliability</a:t>
            </a:r>
          </a:p>
          <a:p>
            <a:pPr lvl="1"/>
            <a:r>
              <a:rPr lang="en-US" dirty="0"/>
              <a:t>Inter-rater reliability</a:t>
            </a:r>
          </a:p>
          <a:p>
            <a:pPr lvl="1"/>
            <a:r>
              <a:rPr lang="en-US" dirty="0"/>
              <a:t>Test-retest reliability</a:t>
            </a:r>
          </a:p>
          <a:p>
            <a:pPr lvl="1"/>
            <a:r>
              <a:rPr lang="en-US" dirty="0"/>
              <a:t>Internal reliability/Inter-item consistency</a:t>
            </a:r>
          </a:p>
          <a:p>
            <a:pPr lvl="1"/>
            <a:r>
              <a:rPr lang="en-US" dirty="0"/>
              <a:t>Split half reliability</a:t>
            </a:r>
          </a:p>
        </p:txBody>
      </p:sp>
      <p:sp>
        <p:nvSpPr>
          <p:cNvPr id="4" name="Footer Placeholder 3">
            <a:extLst>
              <a:ext uri="{FF2B5EF4-FFF2-40B4-BE49-F238E27FC236}">
                <a16:creationId xmlns:a16="http://schemas.microsoft.com/office/drawing/2014/main" id="{24C9D548-243A-3C9D-A944-295A0D717D62}"/>
              </a:ext>
            </a:extLst>
          </p:cNvPr>
          <p:cNvSpPr>
            <a:spLocks noGrp="1"/>
          </p:cNvSpPr>
          <p:nvPr>
            <p:ph type="ftr" sz="quarter" idx="11"/>
          </p:nvPr>
        </p:nvSpPr>
        <p:spPr/>
        <p:txBody>
          <a:bodyPr/>
          <a:lstStyle/>
          <a:p>
            <a:r>
              <a:rPr lang="en-US"/>
              <a:t>https://github.com/kwchurch/CIKM_2023_tutorial</a:t>
            </a:r>
          </a:p>
        </p:txBody>
      </p:sp>
      <p:sp>
        <p:nvSpPr>
          <p:cNvPr id="11" name="Rounded Rectangular Callout 10">
            <a:extLst>
              <a:ext uri="{FF2B5EF4-FFF2-40B4-BE49-F238E27FC236}">
                <a16:creationId xmlns:a16="http://schemas.microsoft.com/office/drawing/2014/main" id="{A6A1AE38-0978-944A-223C-A6D3765A6E7E}"/>
              </a:ext>
            </a:extLst>
          </p:cNvPr>
          <p:cNvSpPr/>
          <p:nvPr/>
        </p:nvSpPr>
        <p:spPr>
          <a:xfrm>
            <a:off x="6285094" y="5495101"/>
            <a:ext cx="2151049" cy="518604"/>
          </a:xfrm>
          <a:prstGeom prst="wedgeRoundRectCallout">
            <a:avLst>
              <a:gd name="adj1" fmla="val -82780"/>
              <a:gd name="adj2" fmla="val 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Lexicography</a:t>
            </a:r>
            <a:endParaRPr lang="en-US" sz="1600" dirty="0"/>
          </a:p>
        </p:txBody>
      </p:sp>
    </p:spTree>
    <p:extLst>
      <p:ext uri="{BB962C8B-B14F-4D97-AF65-F5344CB8AC3E}">
        <p14:creationId xmlns:p14="http://schemas.microsoft.com/office/powerpoint/2010/main" val="4367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A971-0210-AF64-405D-D0972CA887FF}"/>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28388B11-2372-113C-E079-8F61368CE19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96D3C03-7456-1D8B-98CA-832B9017AC9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8924B64-B399-2B7F-7063-39120DC572F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4076F7B-F016-FDB4-BF0B-9061BD0B2E2A}"/>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726A3FBB-0CDE-3938-9518-6802C0AF11EB}"/>
              </a:ext>
            </a:extLst>
          </p:cNvPr>
          <p:cNvSpPr>
            <a:spLocks noGrp="1"/>
          </p:cNvSpPr>
          <p:nvPr>
            <p:ph type="dt" sz="half" idx="10"/>
          </p:nvPr>
        </p:nvSpPr>
        <p:spPr/>
        <p:txBody>
          <a:bodyPr/>
          <a:lstStyle/>
          <a:p>
            <a:r>
              <a:rPr lang="en-US"/>
              <a:t>Sept 11, 2023</a:t>
            </a:r>
          </a:p>
        </p:txBody>
      </p:sp>
      <p:sp>
        <p:nvSpPr>
          <p:cNvPr id="8" name="Slide Number Placeholder 7">
            <a:extLst>
              <a:ext uri="{FF2B5EF4-FFF2-40B4-BE49-F238E27FC236}">
                <a16:creationId xmlns:a16="http://schemas.microsoft.com/office/drawing/2014/main" id="{8346A628-DF1F-A843-2F41-279D1C4BC1CC}"/>
              </a:ext>
            </a:extLst>
          </p:cNvPr>
          <p:cNvSpPr>
            <a:spLocks noGrp="1"/>
          </p:cNvSpPr>
          <p:nvPr>
            <p:ph type="sldNum" sz="quarter" idx="12"/>
          </p:nvPr>
        </p:nvSpPr>
        <p:spPr/>
        <p:txBody>
          <a:bodyPr/>
          <a:lstStyle/>
          <a:p>
            <a:fld id="{010CBC10-0065-AC4C-83D0-88A776A5E2F2}" type="slidenum">
              <a:rPr lang="en-US" smtClean="0"/>
              <a:t>2</a:t>
            </a:fld>
            <a:endParaRPr lang="en-US"/>
          </a:p>
        </p:txBody>
      </p:sp>
    </p:spTree>
    <p:extLst>
      <p:ext uri="{BB962C8B-B14F-4D97-AF65-F5344CB8AC3E}">
        <p14:creationId xmlns:p14="http://schemas.microsoft.com/office/powerpoint/2010/main" val="52528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7A35A9-87F3-1F7D-0283-8663345291FA}"/>
              </a:ext>
            </a:extLst>
          </p:cNvPr>
          <p:cNvSpPr>
            <a:spLocks noGrp="1"/>
          </p:cNvSpPr>
          <p:nvPr>
            <p:ph type="title"/>
          </p:nvPr>
        </p:nvSpPr>
        <p:spPr>
          <a:xfrm>
            <a:off x="838200" y="365125"/>
            <a:ext cx="4986033" cy="1355569"/>
          </a:xfrm>
        </p:spPr>
        <p:txBody>
          <a:bodyPr>
            <a:normAutofit/>
          </a:bodyPr>
          <a:lstStyle/>
          <a:p>
            <a:r>
              <a:rPr lang="en-US" dirty="0"/>
              <a:t>Discussion of Validity</a:t>
            </a:r>
            <a:br>
              <a:rPr lang="en-US" dirty="0"/>
            </a:br>
            <a:r>
              <a:rPr lang="en-US" sz="4800" dirty="0"/>
              <a:t>Assumes: Intention</a:t>
            </a:r>
            <a:endParaRPr lang="en-US" dirty="0"/>
          </a:p>
        </p:txBody>
      </p:sp>
      <p:sp>
        <p:nvSpPr>
          <p:cNvPr id="8" name="Footer Placeholder 7">
            <a:extLst>
              <a:ext uri="{FF2B5EF4-FFF2-40B4-BE49-F238E27FC236}">
                <a16:creationId xmlns:a16="http://schemas.microsoft.com/office/drawing/2014/main" id="{54606242-549A-F5B1-5CFB-77B64D4DBC4B}"/>
              </a:ext>
            </a:extLst>
          </p:cNvPr>
          <p:cNvSpPr>
            <a:spLocks noGrp="1"/>
          </p:cNvSpPr>
          <p:nvPr>
            <p:ph type="ftr" sz="quarter" idx="11"/>
          </p:nvPr>
        </p:nvSpPr>
        <p:spPr/>
        <p:txBody>
          <a:bodyPr/>
          <a:lstStyle/>
          <a:p>
            <a:r>
              <a:rPr lang="en-US"/>
              <a:t>https://github.com/kwchurch/CIKM_2023_tutorial</a:t>
            </a:r>
          </a:p>
        </p:txBody>
      </p:sp>
      <p:pic>
        <p:nvPicPr>
          <p:cNvPr id="11" name="Content Placeholder 10">
            <a:extLst>
              <a:ext uri="{FF2B5EF4-FFF2-40B4-BE49-F238E27FC236}">
                <a16:creationId xmlns:a16="http://schemas.microsoft.com/office/drawing/2014/main" id="{F682F430-A247-A78A-CD64-1D0AF656ACDE}"/>
              </a:ext>
            </a:extLst>
          </p:cNvPr>
          <p:cNvPicPr>
            <a:picLocks noGrp="1" noChangeAspect="1"/>
          </p:cNvPicPr>
          <p:nvPr>
            <p:ph sz="half" idx="4294967295"/>
          </p:nvPr>
        </p:nvPicPr>
        <p:blipFill>
          <a:blip r:embed="rId2"/>
          <a:stretch>
            <a:fillRect/>
          </a:stretch>
        </p:blipFill>
        <p:spPr>
          <a:xfrm>
            <a:off x="6135038" y="90698"/>
            <a:ext cx="5925200" cy="6328757"/>
          </a:xfrm>
        </p:spPr>
      </p:pic>
      <p:sp>
        <p:nvSpPr>
          <p:cNvPr id="14" name="Rounded Rectangle 13">
            <a:extLst>
              <a:ext uri="{FF2B5EF4-FFF2-40B4-BE49-F238E27FC236}">
                <a16:creationId xmlns:a16="http://schemas.microsoft.com/office/drawing/2014/main" id="{B49BA80A-0743-C5F2-EE92-39A7F275CC5D}"/>
              </a:ext>
            </a:extLst>
          </p:cNvPr>
          <p:cNvSpPr/>
          <p:nvPr/>
        </p:nvSpPr>
        <p:spPr>
          <a:xfrm>
            <a:off x="6562453" y="136524"/>
            <a:ext cx="3734682" cy="480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7C65-1CD6-7366-777E-FED26D96EBAE}"/>
              </a:ext>
            </a:extLst>
          </p:cNvPr>
          <p:cNvSpPr>
            <a:spLocks noGrp="1"/>
          </p:cNvSpPr>
          <p:nvPr>
            <p:ph type="title"/>
          </p:nvPr>
        </p:nvSpPr>
        <p:spPr>
          <a:xfrm>
            <a:off x="838200" y="365125"/>
            <a:ext cx="5702085" cy="1325563"/>
          </a:xfrm>
        </p:spPr>
        <p:txBody>
          <a:bodyPr/>
          <a:lstStyle/>
          <a:p>
            <a:r>
              <a:rPr lang="en-US" dirty="0"/>
              <a:t>Winograd Schema (GLUE WNLI)</a:t>
            </a:r>
          </a:p>
        </p:txBody>
      </p:sp>
      <p:sp>
        <p:nvSpPr>
          <p:cNvPr id="3" name="Content Placeholder 2">
            <a:extLst>
              <a:ext uri="{FF2B5EF4-FFF2-40B4-BE49-F238E27FC236}">
                <a16:creationId xmlns:a16="http://schemas.microsoft.com/office/drawing/2014/main" id="{7A7EEE2C-5D2D-B099-AF58-0E0F7987AFEE}"/>
              </a:ext>
            </a:extLst>
          </p:cNvPr>
          <p:cNvSpPr>
            <a:spLocks noGrp="1"/>
          </p:cNvSpPr>
          <p:nvPr>
            <p:ph sz="half" idx="1"/>
          </p:nvPr>
        </p:nvSpPr>
        <p:spPr/>
        <p:txBody>
          <a:bodyPr/>
          <a:lstStyle/>
          <a:p>
            <a:pPr algn="l"/>
            <a:r>
              <a:rPr lang="en-US" b="0" i="0" dirty="0">
                <a:solidFill>
                  <a:srgbClr val="1F1F1F"/>
                </a:solidFill>
                <a:effectLst/>
                <a:latin typeface="ElsevierGulliver"/>
              </a:rPr>
              <a:t>The trophy doesn't fit in the brown suitcase </a:t>
            </a:r>
          </a:p>
          <a:p>
            <a:pPr lvl="1"/>
            <a:r>
              <a:rPr lang="en-US" b="0" i="0" dirty="0">
                <a:solidFill>
                  <a:srgbClr val="1F1F1F"/>
                </a:solidFill>
                <a:effectLst/>
                <a:latin typeface="ElsevierGulliver"/>
              </a:rPr>
              <a:t>because it is too large.</a:t>
            </a:r>
          </a:p>
          <a:p>
            <a:pPr algn="l"/>
            <a:r>
              <a:rPr lang="en-US" b="0" i="0" dirty="0">
                <a:solidFill>
                  <a:srgbClr val="1F1F1F"/>
                </a:solidFill>
                <a:effectLst/>
                <a:latin typeface="ElsevierGulliver"/>
              </a:rPr>
              <a:t>What is too large?</a:t>
            </a:r>
          </a:p>
          <a:p>
            <a:pPr lvl="1"/>
            <a:r>
              <a:rPr lang="en-US" b="0" i="0" dirty="0">
                <a:solidFill>
                  <a:srgbClr val="1F1F1F"/>
                </a:solidFill>
                <a:effectLst/>
                <a:latin typeface="ElsevierGulliver"/>
              </a:rPr>
              <a:t>A. The trophy</a:t>
            </a:r>
          </a:p>
          <a:p>
            <a:pPr lvl="1"/>
            <a:r>
              <a:rPr lang="en-US" b="0" i="0" dirty="0">
                <a:solidFill>
                  <a:srgbClr val="1F1F1F"/>
                </a:solidFill>
                <a:effectLst/>
                <a:latin typeface="ElsevierGulliver"/>
              </a:rPr>
              <a:t>B. The suitcase</a:t>
            </a:r>
          </a:p>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AB893DBD-7B08-041B-7360-6ACCF87742C3}"/>
              </a:ext>
            </a:extLst>
          </p:cNvPr>
          <p:cNvPicPr>
            <a:picLocks noGrp="1" noChangeAspect="1"/>
          </p:cNvPicPr>
          <p:nvPr>
            <p:ph sz="half" idx="2"/>
          </p:nvPr>
        </p:nvPicPr>
        <p:blipFill>
          <a:blip r:embed="rId2"/>
          <a:stretch>
            <a:fillRect/>
          </a:stretch>
        </p:blipFill>
        <p:spPr>
          <a:xfrm>
            <a:off x="6714641" y="3261638"/>
            <a:ext cx="5181600" cy="3556085"/>
          </a:xfrm>
        </p:spPr>
      </p:pic>
      <p:sp>
        <p:nvSpPr>
          <p:cNvPr id="5" name="Date Placeholder 4">
            <a:extLst>
              <a:ext uri="{FF2B5EF4-FFF2-40B4-BE49-F238E27FC236}">
                <a16:creationId xmlns:a16="http://schemas.microsoft.com/office/drawing/2014/main" id="{34173EE6-5571-F5E0-013B-7D6B3A2E2E7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5AB5D01-2920-EE69-32A0-F6ECF19488C9}"/>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7B4BAAE5-10A5-B91A-D3BE-D8B08BCA566F}"/>
              </a:ext>
            </a:extLst>
          </p:cNvPr>
          <p:cNvSpPr>
            <a:spLocks noGrp="1"/>
          </p:cNvSpPr>
          <p:nvPr>
            <p:ph type="sldNum" sz="quarter" idx="12"/>
          </p:nvPr>
        </p:nvSpPr>
        <p:spPr/>
        <p:txBody>
          <a:bodyPr/>
          <a:lstStyle/>
          <a:p>
            <a:fld id="{968D9EE9-F5CC-E840-B721-2FE4EA623452}" type="slidenum">
              <a:rPr lang="en-US" smtClean="0"/>
              <a:t>21</a:t>
            </a:fld>
            <a:endParaRPr lang="en-US"/>
          </a:p>
        </p:txBody>
      </p:sp>
      <p:sp>
        <p:nvSpPr>
          <p:cNvPr id="10" name="TextBox 9">
            <a:extLst>
              <a:ext uri="{FF2B5EF4-FFF2-40B4-BE49-F238E27FC236}">
                <a16:creationId xmlns:a16="http://schemas.microsoft.com/office/drawing/2014/main" id="{A60F675C-04BB-7701-BF66-DCBB39911BDA}"/>
              </a:ext>
            </a:extLst>
          </p:cNvPr>
          <p:cNvSpPr txBox="1"/>
          <p:nvPr/>
        </p:nvSpPr>
        <p:spPr>
          <a:xfrm>
            <a:off x="1749395" y="6040421"/>
            <a:ext cx="5053691" cy="369332"/>
          </a:xfrm>
          <a:prstGeom prst="rect">
            <a:avLst/>
          </a:prstGeom>
          <a:noFill/>
        </p:spPr>
        <p:txBody>
          <a:bodyPr wrap="none" rtlCol="0">
            <a:spAutoFit/>
          </a:bodyPr>
          <a:lstStyle/>
          <a:p>
            <a:r>
              <a:rPr lang="en-US" dirty="0"/>
              <a:t>from:  </a:t>
            </a:r>
            <a:r>
              <a:rPr lang="en-US" b="0" i="0" u="none" strike="noStrike" dirty="0">
                <a:solidFill>
                  <a:srgbClr val="1F1F1F"/>
                </a:solidFill>
                <a:effectLst/>
                <a:latin typeface="ElsevierSans"/>
                <a:hlinkClick r:id="rId3" tooltip="Persistent link using digital object identifier"/>
              </a:rPr>
              <a:t>https://doi.org/10.1016/j.artint.2023.103971</a:t>
            </a:r>
            <a:endParaRPr lang="en-US" dirty="0"/>
          </a:p>
        </p:txBody>
      </p:sp>
      <p:pic>
        <p:nvPicPr>
          <p:cNvPr id="11" name="Content Placeholder 8" descr="A screenshot of a graph&#10;&#10;Description automatically generated">
            <a:extLst>
              <a:ext uri="{FF2B5EF4-FFF2-40B4-BE49-F238E27FC236}">
                <a16:creationId xmlns:a16="http://schemas.microsoft.com/office/drawing/2014/main" id="{EB764A39-5AA1-2167-31AF-4ED364FD46FF}"/>
              </a:ext>
            </a:extLst>
          </p:cNvPr>
          <p:cNvPicPr>
            <a:picLocks noChangeAspect="1"/>
          </p:cNvPicPr>
          <p:nvPr/>
        </p:nvPicPr>
        <p:blipFill>
          <a:blip r:embed="rId4"/>
          <a:stretch>
            <a:fillRect/>
          </a:stretch>
        </p:blipFill>
        <p:spPr>
          <a:xfrm>
            <a:off x="7406174" y="0"/>
            <a:ext cx="4785826" cy="3176678"/>
          </a:xfrm>
          <a:prstGeom prst="rect">
            <a:avLst/>
          </a:prstGeom>
        </p:spPr>
      </p:pic>
      <p:sp>
        <p:nvSpPr>
          <p:cNvPr id="12" name="Rounded Rectangular Callout 11">
            <a:extLst>
              <a:ext uri="{FF2B5EF4-FFF2-40B4-BE49-F238E27FC236}">
                <a16:creationId xmlns:a16="http://schemas.microsoft.com/office/drawing/2014/main" id="{68D4F5C3-F784-2B8F-3B2A-210929B207A4}"/>
              </a:ext>
            </a:extLst>
          </p:cNvPr>
          <p:cNvSpPr/>
          <p:nvPr/>
        </p:nvSpPr>
        <p:spPr>
          <a:xfrm>
            <a:off x="5265392" y="2407687"/>
            <a:ext cx="1813619" cy="757703"/>
          </a:xfrm>
          <a:prstGeom prst="wedgeRoundRectCallout">
            <a:avLst>
              <a:gd name="adj1" fmla="val 70956"/>
              <a:gd name="adj2" fmla="val 203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much better than chance</a:t>
            </a:r>
          </a:p>
        </p:txBody>
      </p:sp>
    </p:spTree>
    <p:extLst>
      <p:ext uri="{BB962C8B-B14F-4D97-AF65-F5344CB8AC3E}">
        <p14:creationId xmlns:p14="http://schemas.microsoft.com/office/powerpoint/2010/main" val="2012189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1A61-889B-A644-DDDD-7F3D89A732AC}"/>
              </a:ext>
            </a:extLst>
          </p:cNvPr>
          <p:cNvSpPr>
            <a:spLocks noGrp="1"/>
          </p:cNvSpPr>
          <p:nvPr>
            <p:ph type="title"/>
          </p:nvPr>
        </p:nvSpPr>
        <p:spPr/>
        <p:txBody>
          <a:bodyPr/>
          <a:lstStyle/>
          <a:p>
            <a:r>
              <a:rPr lang="en-US" dirty="0"/>
              <a:t>Winograd Schema (GLUE WNLI)</a:t>
            </a:r>
          </a:p>
        </p:txBody>
      </p:sp>
      <p:pic>
        <p:nvPicPr>
          <p:cNvPr id="9" name="Content Placeholder 8" descr="A close-up of a document&#10;&#10;Description automatically generated">
            <a:extLst>
              <a:ext uri="{FF2B5EF4-FFF2-40B4-BE49-F238E27FC236}">
                <a16:creationId xmlns:a16="http://schemas.microsoft.com/office/drawing/2014/main" id="{8508CD56-40E7-3D79-07E2-260266F13654}"/>
              </a:ext>
            </a:extLst>
          </p:cNvPr>
          <p:cNvPicPr>
            <a:picLocks noGrp="1" noChangeAspect="1"/>
          </p:cNvPicPr>
          <p:nvPr>
            <p:ph sz="half" idx="1"/>
          </p:nvPr>
        </p:nvPicPr>
        <p:blipFill>
          <a:blip r:embed="rId2"/>
          <a:stretch>
            <a:fillRect/>
          </a:stretch>
        </p:blipFill>
        <p:spPr>
          <a:xfrm>
            <a:off x="838200" y="2043213"/>
            <a:ext cx="5181600" cy="3916161"/>
          </a:xfrm>
        </p:spPr>
      </p:pic>
      <p:pic>
        <p:nvPicPr>
          <p:cNvPr id="11" name="Content Placeholder 10" descr="A screenshot of a computer&#10;&#10;Description automatically generated">
            <a:extLst>
              <a:ext uri="{FF2B5EF4-FFF2-40B4-BE49-F238E27FC236}">
                <a16:creationId xmlns:a16="http://schemas.microsoft.com/office/drawing/2014/main" id="{796C13D1-914F-FC72-C9AF-548BFB637023}"/>
              </a:ext>
            </a:extLst>
          </p:cNvPr>
          <p:cNvPicPr>
            <a:picLocks noGrp="1" noChangeAspect="1"/>
          </p:cNvPicPr>
          <p:nvPr>
            <p:ph sz="half" idx="2"/>
          </p:nvPr>
        </p:nvPicPr>
        <p:blipFill>
          <a:blip r:embed="rId3"/>
          <a:stretch>
            <a:fillRect/>
          </a:stretch>
        </p:blipFill>
        <p:spPr>
          <a:xfrm>
            <a:off x="7074715" y="1825625"/>
            <a:ext cx="3376570" cy="4351338"/>
          </a:xfrm>
        </p:spPr>
      </p:pic>
      <p:sp>
        <p:nvSpPr>
          <p:cNvPr id="5" name="Date Placeholder 4">
            <a:extLst>
              <a:ext uri="{FF2B5EF4-FFF2-40B4-BE49-F238E27FC236}">
                <a16:creationId xmlns:a16="http://schemas.microsoft.com/office/drawing/2014/main" id="{D1C0B865-FFDE-D9A7-A8E2-23387EFC8F3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D70855F-12BE-47D6-7461-8B920DBEA60C}"/>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13FCD0E-1461-EFFA-20C4-FDD772F801A7}"/>
              </a:ext>
            </a:extLst>
          </p:cNvPr>
          <p:cNvSpPr>
            <a:spLocks noGrp="1"/>
          </p:cNvSpPr>
          <p:nvPr>
            <p:ph type="sldNum" sz="quarter" idx="12"/>
          </p:nvPr>
        </p:nvSpPr>
        <p:spPr/>
        <p:txBody>
          <a:bodyPr/>
          <a:lstStyle/>
          <a:p>
            <a:fld id="{968D9EE9-F5CC-E840-B721-2FE4EA623452}" type="slidenum">
              <a:rPr lang="en-US" smtClean="0"/>
              <a:t>22</a:t>
            </a:fld>
            <a:endParaRPr lang="en-US"/>
          </a:p>
        </p:txBody>
      </p:sp>
    </p:spTree>
    <p:extLst>
      <p:ext uri="{BB962C8B-B14F-4D97-AF65-F5344CB8AC3E}">
        <p14:creationId xmlns:p14="http://schemas.microsoft.com/office/powerpoint/2010/main" val="158047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899743-B1FF-9B88-E79A-8E36D9DDDE2F}"/>
              </a:ext>
            </a:extLst>
          </p:cNvPr>
          <p:cNvSpPr>
            <a:spLocks noGrp="1"/>
          </p:cNvSpPr>
          <p:nvPr>
            <p:ph type="title"/>
          </p:nvPr>
        </p:nvSpPr>
        <p:spPr/>
        <p:txBody>
          <a:bodyPr/>
          <a:lstStyle/>
          <a:p>
            <a:r>
              <a:rPr lang="en-US" dirty="0"/>
              <a:t>Shameless Plug:</a:t>
            </a:r>
            <a:br>
              <a:rPr lang="en-US" dirty="0"/>
            </a:br>
            <a:r>
              <a:rPr lang="en-US" dirty="0"/>
              <a:t>Smooth-Talking Machines</a:t>
            </a:r>
          </a:p>
        </p:txBody>
      </p:sp>
      <p:sp>
        <p:nvSpPr>
          <p:cNvPr id="4" name="Date Placeholder 3">
            <a:extLst>
              <a:ext uri="{FF2B5EF4-FFF2-40B4-BE49-F238E27FC236}">
                <a16:creationId xmlns:a16="http://schemas.microsoft.com/office/drawing/2014/main" id="{E95A44C0-81CB-B7E3-C042-BF5011DE60D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7C22C42-D25D-10EC-6A29-B2C1D63DA06E}"/>
              </a:ext>
            </a:extLst>
          </p:cNvPr>
          <p:cNvSpPr>
            <a:spLocks noGrp="1"/>
          </p:cNvSpPr>
          <p:nvPr>
            <p:ph type="sldNum" sz="quarter" idx="12"/>
          </p:nvPr>
        </p:nvSpPr>
        <p:spPr/>
        <p:txBody>
          <a:bodyPr/>
          <a:lstStyle/>
          <a:p>
            <a:fld id="{9A3E5643-D884-694F-ADCB-3F4DA390586C}" type="slidenum">
              <a:rPr lang="en-US" smtClean="0"/>
              <a:t>23</a:t>
            </a:fld>
            <a:endParaRPr lang="en-US"/>
          </a:p>
        </p:txBody>
      </p:sp>
      <p:pic>
        <p:nvPicPr>
          <p:cNvPr id="30" name="Content Placeholder 29" descr="A screenshot of a web page&#10;&#10;Description automatically generated">
            <a:extLst>
              <a:ext uri="{FF2B5EF4-FFF2-40B4-BE49-F238E27FC236}">
                <a16:creationId xmlns:a16="http://schemas.microsoft.com/office/drawing/2014/main" id="{19F36F27-C24B-70BA-C355-9CB5C6F82F04}"/>
              </a:ext>
            </a:extLst>
          </p:cNvPr>
          <p:cNvPicPr>
            <a:picLocks noGrp="1" noChangeAspect="1"/>
          </p:cNvPicPr>
          <p:nvPr>
            <p:ph sz="half" idx="2"/>
          </p:nvPr>
        </p:nvPicPr>
        <p:blipFill>
          <a:blip r:embed="rId2"/>
          <a:stretch>
            <a:fillRect/>
          </a:stretch>
        </p:blipFill>
        <p:spPr>
          <a:xfrm>
            <a:off x="6473355" y="1725951"/>
            <a:ext cx="5130759" cy="4351338"/>
          </a:xfrm>
        </p:spPr>
      </p:pic>
      <p:pic>
        <p:nvPicPr>
          <p:cNvPr id="28" name="Content Placeholder 22" descr="A screenshot of a website&#10;&#10;Description automatically generated">
            <a:extLst>
              <a:ext uri="{FF2B5EF4-FFF2-40B4-BE49-F238E27FC236}">
                <a16:creationId xmlns:a16="http://schemas.microsoft.com/office/drawing/2014/main" id="{CBF117BB-1041-E5EF-A88C-6C285931E92F}"/>
              </a:ext>
            </a:extLst>
          </p:cNvPr>
          <p:cNvPicPr>
            <a:picLocks noGrp="1" noChangeAspect="1"/>
          </p:cNvPicPr>
          <p:nvPr>
            <p:ph sz="half" idx="1"/>
          </p:nvPr>
        </p:nvPicPr>
        <p:blipFill rotWithShape="1">
          <a:blip r:embed="rId3"/>
          <a:srcRect b="34014"/>
          <a:stretch/>
        </p:blipFill>
        <p:spPr>
          <a:xfrm>
            <a:off x="803928" y="1751064"/>
            <a:ext cx="5181600" cy="1514970"/>
          </a:xfrm>
        </p:spPr>
      </p:pic>
    </p:spTree>
    <p:extLst>
      <p:ext uri="{BB962C8B-B14F-4D97-AF65-F5344CB8AC3E}">
        <p14:creationId xmlns:p14="http://schemas.microsoft.com/office/powerpoint/2010/main" val="213341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76E2F5-11D3-027C-38A9-6C9221F5218D}"/>
                  </a:ext>
                </a:extLst>
              </p:cNvPr>
              <p:cNvSpPr>
                <a:spLocks noGrp="1"/>
              </p:cNvSpPr>
              <p:nvPr>
                <p:ph type="title"/>
              </p:nvPr>
            </p:nvSpPr>
            <p:spPr/>
            <p:txBody>
              <a:bodyPr/>
              <a:lstStyle/>
              <a:p>
                <a:r>
                  <a:rPr lang="en-US" dirty="0"/>
                  <a:t>Challenge: 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Trustworthiness</a:t>
                </a:r>
              </a:p>
            </p:txBody>
          </p:sp>
        </mc:Choice>
        <mc:Fallback xmlns="">
          <p:sp>
            <p:nvSpPr>
              <p:cNvPr id="2" name="Title 1">
                <a:extLst>
                  <a:ext uri="{FF2B5EF4-FFF2-40B4-BE49-F238E27FC236}">
                    <a16:creationId xmlns:a16="http://schemas.microsoft.com/office/drawing/2014/main" id="{E376E2F5-11D3-027C-38A9-6C9221F521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5FD476E-B106-1C80-3479-6A506EBAE94F}"/>
              </a:ext>
            </a:extLst>
          </p:cNvPr>
          <p:cNvSpPr>
            <a:spLocks noGrp="1"/>
          </p:cNvSpPr>
          <p:nvPr>
            <p:ph sz="half" idx="1"/>
          </p:nvPr>
        </p:nvSpPr>
        <p:spPr/>
        <p:txBody>
          <a:bodyPr>
            <a:normAutofit lnSpcReduction="10000"/>
          </a:bodyPr>
          <a:lstStyle/>
          <a:p>
            <a:r>
              <a:rPr lang="en-US" dirty="0"/>
              <a:t>A number of articles on </a:t>
            </a:r>
            <a:r>
              <a:rPr lang="en-US" dirty="0" err="1"/>
              <a:t>ChatGPT</a:t>
            </a:r>
            <a:endParaRPr lang="en-US" dirty="0"/>
          </a:p>
          <a:p>
            <a:pPr lvl="1"/>
            <a:r>
              <a:rPr lang="en-US" dirty="0"/>
              <a:t>lead with amazing successes </a:t>
            </a:r>
          </a:p>
          <a:p>
            <a:pPr lvl="2"/>
            <a:r>
              <a:rPr lang="en-US" dirty="0"/>
              <a:t>that seem too good to be true, </a:t>
            </a:r>
          </a:p>
          <a:p>
            <a:pPr lvl="1"/>
            <a:r>
              <a:rPr lang="en-US" dirty="0"/>
              <a:t>and end with back-peddling </a:t>
            </a:r>
          </a:p>
          <a:p>
            <a:r>
              <a:rPr lang="en-US" dirty="0" err="1"/>
              <a:t>ChatGPT</a:t>
            </a:r>
            <a:r>
              <a:rPr lang="en-US" dirty="0"/>
              <a:t> has </a:t>
            </a:r>
          </a:p>
          <a:p>
            <a:pPr lvl="2"/>
            <a:r>
              <a:rPr lang="en-US" dirty="0"/>
              <a:t>amazing strengths (fluency) </a:t>
            </a:r>
          </a:p>
          <a:p>
            <a:pPr lvl="1"/>
            <a:r>
              <a:rPr lang="en-US" dirty="0"/>
              <a:t>as well as</a:t>
            </a:r>
          </a:p>
          <a:p>
            <a:pPr lvl="2"/>
            <a:r>
              <a:rPr lang="en-US" dirty="0"/>
              <a:t>amazing weaknesses (trustworthiness)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8FC6EF-8DCE-1378-8463-535F9009BCCC}"/>
                  </a:ext>
                </a:extLst>
              </p:cNvPr>
              <p:cNvSpPr>
                <a:spLocks noGrp="1"/>
              </p:cNvSpPr>
              <p:nvPr>
                <p:ph sz="half" idx="2"/>
              </p:nvPr>
            </p:nvSpPr>
            <p:spPr>
              <a:xfrm>
                <a:off x="6172200" y="1825625"/>
                <a:ext cx="5334000" cy="4351338"/>
              </a:xfrm>
            </p:spPr>
            <p:txBody>
              <a:bodyPr>
                <a:normAutofit lnSpcReduction="10000"/>
              </a:bodyPr>
              <a:lstStyle/>
              <a:p>
                <a:r>
                  <a:rPr lang="en-US" dirty="0"/>
                  <a:t>Many people assume</a:t>
                </a:r>
              </a:p>
              <a:p>
                <a:pPr lvl="1"/>
                <a:r>
                  <a:rPr lang="en-US" dirty="0"/>
                  <a:t>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oMath>
                </a14:m>
                <a:r>
                  <a:rPr lang="en-US" dirty="0"/>
                  <a:t>ntelligence</a:t>
                </a:r>
              </a:p>
              <a:p>
                <a:pPr lvl="1"/>
                <a:r>
                  <a:rPr lang="en-US" dirty="0"/>
                  <a:t>IQ testing: </a:t>
                </a:r>
              </a:p>
              <a:p>
                <a:pPr lvl="2"/>
                <a:r>
                  <a:rPr lang="en-US" dirty="0"/>
                  <a:t>Measure vocabulary size</a:t>
                </a:r>
              </a:p>
              <a:p>
                <a:pPr lvl="2"/>
                <a:r>
                  <a:rPr lang="en-US" dirty="0"/>
                  <a:t>Large vocabulary </a:t>
                </a:r>
                <a:r>
                  <a:rPr lang="en-US" dirty="0">
                    <a:sym typeface="Wingdings" pitchFamily="2" charset="2"/>
                  </a:rPr>
                  <a:t> Fluent</a:t>
                </a:r>
                <a:endParaRPr lang="en-US" dirty="0"/>
              </a:p>
              <a:p>
                <a:r>
                  <a:rPr lang="en-US" dirty="0"/>
                  <a:t>Fluency is particularly important </a:t>
                </a:r>
              </a:p>
              <a:p>
                <a:pPr lvl="1"/>
                <a:r>
                  <a:rPr lang="en-US" dirty="0"/>
                  <a:t>on first impression</a:t>
                </a:r>
              </a:p>
              <a:p>
                <a:r>
                  <a:rPr lang="en-US" dirty="0"/>
                  <a:t>But eventually </a:t>
                </a:r>
                <a:r>
                  <a:rPr lang="en-US" dirty="0">
                    <a:sym typeface="Wingdings" pitchFamily="2" charset="2"/>
                  </a:rPr>
                  <a:t> disappointment</a:t>
                </a:r>
                <a:endParaRPr lang="en-US" dirty="0"/>
              </a:p>
              <a:p>
                <a:pPr lvl="1"/>
                <a:r>
                  <a:rPr lang="en-US" dirty="0"/>
                  <a:t>Weaknesses will become clear </a:t>
                </a:r>
              </a:p>
              <a:p>
                <a:r>
                  <a:rPr lang="en-US" dirty="0"/>
                  <a:t>What is the difference between </a:t>
                </a:r>
              </a:p>
              <a:p>
                <a:pPr lvl="1"/>
                <a:r>
                  <a:rPr lang="en-US" dirty="0"/>
                  <a:t>a hallucination and a con?</a:t>
                </a:r>
              </a:p>
            </p:txBody>
          </p:sp>
        </mc:Choice>
        <mc:Fallback xmlns="">
          <p:sp>
            <p:nvSpPr>
              <p:cNvPr id="4" name="Content Placeholder 3">
                <a:extLst>
                  <a:ext uri="{FF2B5EF4-FFF2-40B4-BE49-F238E27FC236}">
                    <a16:creationId xmlns:a16="http://schemas.microsoft.com/office/drawing/2014/main" id="{B88FC6EF-8DCE-1378-8463-535F9009BCCC}"/>
                  </a:ext>
                </a:extLst>
              </p:cNvPr>
              <p:cNvSpPr>
                <a:spLocks noGrp="1" noRot="1" noChangeAspect="1" noMove="1" noResize="1" noEditPoints="1" noAdjustHandles="1" noChangeArrowheads="1" noChangeShapeType="1" noTextEdit="1"/>
              </p:cNvSpPr>
              <p:nvPr>
                <p:ph sz="half" idx="2"/>
              </p:nvPr>
            </p:nvSpPr>
            <p:spPr>
              <a:xfrm>
                <a:off x="6172200" y="1825625"/>
                <a:ext cx="5334000" cy="4351338"/>
              </a:xfrm>
              <a:blipFill>
                <a:blip r:embed="rId3"/>
                <a:stretch>
                  <a:fillRect l="-2138" t="-3198" r="-1425" b="-58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936478-4DF0-53EF-88F1-5FC36D4C722E}"/>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01B10AF-7088-E7EA-EC46-7E536487E119}"/>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8" name="Picture 2">
            <a:extLst>
              <a:ext uri="{FF2B5EF4-FFF2-40B4-BE49-F238E27FC236}">
                <a16:creationId xmlns:a16="http://schemas.microsoft.com/office/drawing/2014/main" id="{65168C35-00B4-4F15-F815-A6E0D219D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355" y="75778"/>
            <a:ext cx="1931150" cy="28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10816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4D4-53C6-E0CD-83AC-13690B9E68D7}"/>
              </a:ext>
            </a:extLst>
          </p:cNvPr>
          <p:cNvSpPr>
            <a:spLocks noGrp="1"/>
          </p:cNvSpPr>
          <p:nvPr>
            <p:ph type="title"/>
          </p:nvPr>
        </p:nvSpPr>
        <p:spPr/>
        <p:txBody>
          <a:bodyPr/>
          <a:lstStyle/>
          <a:p>
            <a:r>
              <a:rPr lang="en-US" dirty="0"/>
              <a:t>Hypothesis: </a:t>
            </a:r>
            <a:br>
              <a:rPr lang="en-US" dirty="0"/>
            </a:br>
            <a:r>
              <a:rPr lang="en-US" dirty="0"/>
              <a:t>NLP History </a:t>
            </a:r>
            <a:r>
              <a:rPr lang="en-US" dirty="0">
                <a:sym typeface="Wingdings" pitchFamily="2" charset="2"/>
              </a:rPr>
              <a:t> Strengths &amp; Weaknesses</a:t>
            </a:r>
            <a:endParaRPr lang="en-US" dirty="0"/>
          </a:p>
        </p:txBody>
      </p:sp>
      <p:sp>
        <p:nvSpPr>
          <p:cNvPr id="4" name="Content Placeholder 3">
            <a:extLst>
              <a:ext uri="{FF2B5EF4-FFF2-40B4-BE49-F238E27FC236}">
                <a16:creationId xmlns:a16="http://schemas.microsoft.com/office/drawing/2014/main" id="{C4A53140-CA1A-1A7F-D75D-7F1D55420250}"/>
              </a:ext>
            </a:extLst>
          </p:cNvPr>
          <p:cNvSpPr>
            <a:spLocks noGrp="1"/>
          </p:cNvSpPr>
          <p:nvPr>
            <p:ph sz="half" idx="1"/>
          </p:nvPr>
        </p:nvSpPr>
        <p:spPr/>
        <p:txBody>
          <a:bodyPr/>
          <a:lstStyle/>
          <a:p>
            <a:r>
              <a:rPr lang="en-US" dirty="0"/>
              <a:t>Deep Nets are</a:t>
            </a:r>
          </a:p>
          <a:p>
            <a:pPr lvl="1"/>
            <a:r>
              <a:rPr lang="en-US" dirty="0"/>
              <a:t>more fluent</a:t>
            </a:r>
          </a:p>
          <a:p>
            <a:pPr lvl="1"/>
            <a:r>
              <a:rPr lang="en-US" dirty="0"/>
              <a:t>than trustworthy</a:t>
            </a:r>
          </a:p>
          <a:p>
            <a:r>
              <a:rPr lang="en-US" dirty="0"/>
              <a:t>Pendulum Swung Too Far (2011)</a:t>
            </a:r>
          </a:p>
          <a:p>
            <a:pPr lvl="1"/>
            <a:r>
              <a:rPr lang="en-US" dirty="0"/>
              <a:t>Empiricism (1950s)</a:t>
            </a:r>
          </a:p>
          <a:p>
            <a:pPr lvl="1"/>
            <a:r>
              <a:rPr lang="en-US" dirty="0"/>
              <a:t>Rationalism (1970s)</a:t>
            </a:r>
          </a:p>
          <a:p>
            <a:pPr lvl="1"/>
            <a:r>
              <a:rPr lang="en-US" dirty="0"/>
              <a:t>Empiricism (1990s)</a:t>
            </a:r>
          </a:p>
          <a:p>
            <a:pPr lvl="1"/>
            <a:r>
              <a:rPr lang="en-US" dirty="0"/>
              <a:t>Deep Nets (2010s)</a:t>
            </a:r>
          </a:p>
        </p:txBody>
      </p:sp>
      <p:pic>
        <p:nvPicPr>
          <p:cNvPr id="6" name="Picture 4" descr="Powerfish Teeth GIF - Powerfish Teeth GIFs">
            <a:extLst>
              <a:ext uri="{FF2B5EF4-FFF2-40B4-BE49-F238E27FC236}">
                <a16:creationId xmlns:a16="http://schemas.microsoft.com/office/drawing/2014/main" id="{4831E0E4-CC07-3AE4-EFDA-6187499209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39595"/>
            <a:ext cx="5181600" cy="432339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2;p14">
            <a:extLst>
              <a:ext uri="{FF2B5EF4-FFF2-40B4-BE49-F238E27FC236}">
                <a16:creationId xmlns:a16="http://schemas.microsoft.com/office/drawing/2014/main" id="{0ED35374-DADA-8F82-6D97-AB7E10D98B71}"/>
              </a:ext>
            </a:extLst>
          </p:cNvPr>
          <p:cNvSpPr/>
          <p:nvPr/>
        </p:nvSpPr>
        <p:spPr>
          <a:xfrm>
            <a:off x="239629" y="3960743"/>
            <a:ext cx="892341" cy="445626"/>
          </a:xfrm>
          <a:prstGeom prst="wedgeRoundRectCallout">
            <a:avLst>
              <a:gd name="adj1" fmla="val 66010"/>
              <a:gd name="adj2" fmla="val 23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8" name="Google Shape;192;p14">
            <a:extLst>
              <a:ext uri="{FF2B5EF4-FFF2-40B4-BE49-F238E27FC236}">
                <a16:creationId xmlns:a16="http://schemas.microsoft.com/office/drawing/2014/main" id="{1DCB8027-05AF-73A4-4083-BA71C142CC59}"/>
              </a:ext>
            </a:extLst>
          </p:cNvPr>
          <p:cNvSpPr/>
          <p:nvPr/>
        </p:nvSpPr>
        <p:spPr>
          <a:xfrm>
            <a:off x="4408004" y="3986064"/>
            <a:ext cx="1202635" cy="394984"/>
          </a:xfrm>
          <a:prstGeom prst="wedgeRoundRectCallout">
            <a:avLst>
              <a:gd name="adj1" fmla="val -81511"/>
              <a:gd name="adj2" fmla="val -6683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9" name="Google Shape;192;p14">
            <a:extLst>
              <a:ext uri="{FF2B5EF4-FFF2-40B4-BE49-F238E27FC236}">
                <a16:creationId xmlns:a16="http://schemas.microsoft.com/office/drawing/2014/main" id="{2FCC47AF-95CA-82AC-4706-34CD92BA64A2}"/>
              </a:ext>
            </a:extLst>
          </p:cNvPr>
          <p:cNvSpPr/>
          <p:nvPr/>
        </p:nvSpPr>
        <p:spPr>
          <a:xfrm>
            <a:off x="4420428" y="4001293"/>
            <a:ext cx="1202635" cy="394984"/>
          </a:xfrm>
          <a:prstGeom prst="wedgeRoundRectCallout">
            <a:avLst>
              <a:gd name="adj1" fmla="val -89775"/>
              <a:gd name="adj2" fmla="val 18102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A9AC6F7B-6372-23AA-6C84-C2206AFFF465}"/>
              </a:ext>
            </a:extLst>
          </p:cNvPr>
          <p:cNvSpPr/>
          <p:nvPr/>
        </p:nvSpPr>
        <p:spPr>
          <a:xfrm>
            <a:off x="4405256" y="3988804"/>
            <a:ext cx="1202635" cy="394984"/>
          </a:xfrm>
          <a:prstGeom prst="wedgeRoundRectCallout">
            <a:avLst>
              <a:gd name="adj1" fmla="val -82751"/>
              <a:gd name="adj2" fmla="val 9295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3" name="Date Placeholder 2">
            <a:extLst>
              <a:ext uri="{FF2B5EF4-FFF2-40B4-BE49-F238E27FC236}">
                <a16:creationId xmlns:a16="http://schemas.microsoft.com/office/drawing/2014/main" id="{BED64C70-BA87-7B2B-E4A2-54072226FB71}"/>
              </a:ext>
            </a:extLst>
          </p:cNvPr>
          <p:cNvSpPr>
            <a:spLocks noGrp="1"/>
          </p:cNvSpPr>
          <p:nvPr>
            <p:ph type="dt" sz="half" idx="10"/>
          </p:nvPr>
        </p:nvSpPr>
        <p:spPr/>
        <p:txBody>
          <a:bodyPr/>
          <a:lstStyle/>
          <a:p>
            <a:r>
              <a:rPr lang="en-US"/>
              <a:t>10/12/2023</a:t>
            </a:r>
          </a:p>
        </p:txBody>
      </p:sp>
      <p:sp>
        <p:nvSpPr>
          <p:cNvPr id="11" name="Slide Number Placeholder 10">
            <a:extLst>
              <a:ext uri="{FF2B5EF4-FFF2-40B4-BE49-F238E27FC236}">
                <a16:creationId xmlns:a16="http://schemas.microsoft.com/office/drawing/2014/main" id="{C96ACB4F-3C19-9F45-B5AD-CCEEDDED13DA}"/>
              </a:ext>
            </a:extLst>
          </p:cNvPr>
          <p:cNvSpPr>
            <a:spLocks noGrp="1"/>
          </p:cNvSpPr>
          <p:nvPr>
            <p:ph type="sldNum" sz="quarter" idx="12"/>
          </p:nvPr>
        </p:nvSpPr>
        <p:spPr/>
        <p:txBody>
          <a:bodyPr/>
          <a:lstStyle/>
          <a:p>
            <a:fld id="{9A3E5643-D884-694F-ADCB-3F4DA390586C}" type="slidenum">
              <a:rPr lang="en-US" smtClean="0"/>
              <a:t>26</a:t>
            </a:fld>
            <a:endParaRPr lang="en-US"/>
          </a:p>
        </p:txBody>
      </p:sp>
    </p:spTree>
    <p:extLst>
      <p:ext uri="{BB962C8B-B14F-4D97-AF65-F5344CB8AC3E}">
        <p14:creationId xmlns:p14="http://schemas.microsoft.com/office/powerpoint/2010/main" val="237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New/better shiny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wide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27</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Tree>
    <p:extLst>
      <p:ext uri="{BB962C8B-B14F-4D97-AF65-F5344CB8AC3E}">
        <p14:creationId xmlns:p14="http://schemas.microsoft.com/office/powerpoint/2010/main" val="12446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28</a:t>
            </a:fld>
            <a:endParaRPr lang="en-US"/>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56"/>
          <a:stretch/>
        </p:blipFill>
        <p:spPr>
          <a:xfrm>
            <a:off x="5785732" y="1543828"/>
            <a:ext cx="5207621" cy="3713974"/>
          </a:xfrm>
          <a:prstGeom prst="rect">
            <a:avLst/>
          </a:prstGeom>
        </p:spPr>
      </p:pic>
      <p:sp>
        <p:nvSpPr>
          <p:cNvPr id="7" name="Title 6"/>
          <p:cNvSpPr>
            <a:spLocks noGrp="1"/>
          </p:cNvSpPr>
          <p:nvPr>
            <p:ph type="title"/>
          </p:nvPr>
        </p:nvSpPr>
        <p:spPr>
          <a:xfrm>
            <a:off x="838200" y="159544"/>
            <a:ext cx="10515600" cy="1325563"/>
          </a:xfrm>
        </p:spPr>
        <p:txBody>
          <a:bodyPr>
            <a:normAutofit/>
          </a:bodyPr>
          <a:lstStyle/>
          <a:p>
            <a:r>
              <a:rPr lang="en-US" sz="7300" dirty="0"/>
              <a:t>Pendulum Swung Too Far</a:t>
            </a:r>
            <a:br>
              <a:rPr lang="en-US" sz="2800" dirty="0"/>
            </a:br>
            <a:r>
              <a:rPr lang="en-US" sz="1600" dirty="0" err="1"/>
              <a:t>ChatGPT’s</a:t>
            </a:r>
            <a:r>
              <a:rPr lang="en-US" sz="1600" dirty="0"/>
              <a:t> strengths (fluency) and weaknesses (trustworthiness) may be a consequence of choices we made in 1990s</a:t>
            </a:r>
            <a:endParaRPr lang="en-US" sz="2800" dirty="0"/>
          </a:p>
        </p:txBody>
      </p:sp>
      <p:pic>
        <p:nvPicPr>
          <p:cNvPr id="4" name="Picture 3"/>
          <p:cNvPicPr>
            <a:picLocks noChangeAspect="1"/>
          </p:cNvPicPr>
          <p:nvPr/>
        </p:nvPicPr>
        <p:blipFill>
          <a:blip r:embed="rId3"/>
          <a:stretch>
            <a:fillRect/>
          </a:stretch>
        </p:blipFill>
        <p:spPr>
          <a:xfrm>
            <a:off x="285813" y="1566672"/>
            <a:ext cx="5898237" cy="3609564"/>
          </a:xfrm>
          <a:prstGeom prst="rect">
            <a:avLst/>
          </a:prstGeom>
        </p:spPr>
      </p:pic>
      <p:pic>
        <p:nvPicPr>
          <p:cNvPr id="6" name="Picture 5"/>
          <p:cNvPicPr>
            <a:picLocks noChangeAspect="1"/>
          </p:cNvPicPr>
          <p:nvPr/>
        </p:nvPicPr>
        <p:blipFill rotWithShape="1">
          <a:blip r:embed="rId4"/>
          <a:srcRect b="25183"/>
          <a:stretch/>
        </p:blipFill>
        <p:spPr>
          <a:xfrm>
            <a:off x="4752135" y="5257802"/>
            <a:ext cx="5790417" cy="857528"/>
          </a:xfrm>
          <a:prstGeom prst="rect">
            <a:avLst/>
          </a:prstGeom>
        </p:spPr>
      </p:pic>
      <p:cxnSp>
        <p:nvCxnSpPr>
          <p:cNvPr id="9" name="Straight Connector 8">
            <a:extLst>
              <a:ext uri="{FF2B5EF4-FFF2-40B4-BE49-F238E27FC236}">
                <a16:creationId xmlns:a16="http://schemas.microsoft.com/office/drawing/2014/main" id="{BAA00A8B-4AE6-881B-644F-167D2C7F93CE}"/>
              </a:ext>
            </a:extLst>
          </p:cNvPr>
          <p:cNvCxnSpPr/>
          <p:nvPr/>
        </p:nvCxnSpPr>
        <p:spPr>
          <a:xfrm flipH="1">
            <a:off x="8817319" y="2078209"/>
            <a:ext cx="427442" cy="152039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Google Shape;192;p14">
            <a:extLst>
              <a:ext uri="{FF2B5EF4-FFF2-40B4-BE49-F238E27FC236}">
                <a16:creationId xmlns:a16="http://schemas.microsoft.com/office/drawing/2014/main" id="{FA79FA9B-6349-F4B3-B068-D78138007143}"/>
              </a:ext>
            </a:extLst>
          </p:cNvPr>
          <p:cNvSpPr/>
          <p:nvPr/>
        </p:nvSpPr>
        <p:spPr>
          <a:xfrm>
            <a:off x="10234515" y="4992513"/>
            <a:ext cx="1596965" cy="596613"/>
          </a:xfrm>
          <a:prstGeom prst="wedgeRoundRectCallout">
            <a:avLst>
              <a:gd name="adj1" fmla="val -60409"/>
              <a:gd name="adj2" fmla="val 3068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Mechanism</a:t>
            </a:r>
            <a:endParaRPr sz="2000" dirty="0"/>
          </a:p>
        </p:txBody>
      </p:sp>
      <p:sp>
        <p:nvSpPr>
          <p:cNvPr id="11" name="Date Placeholder 10">
            <a:extLst>
              <a:ext uri="{FF2B5EF4-FFF2-40B4-BE49-F238E27FC236}">
                <a16:creationId xmlns:a16="http://schemas.microsoft.com/office/drawing/2014/main" id="{FD45BC4C-473C-7E9B-AFAB-FCB28BD9B4DD}"/>
              </a:ext>
            </a:extLst>
          </p:cNvPr>
          <p:cNvSpPr>
            <a:spLocks noGrp="1"/>
          </p:cNvSpPr>
          <p:nvPr>
            <p:ph type="dt" sz="half" idx="10"/>
          </p:nvPr>
        </p:nvSpPr>
        <p:spPr/>
        <p:txBody>
          <a:bodyPr/>
          <a:lstStyle/>
          <a:p>
            <a:r>
              <a:rPr lang="en-US"/>
              <a:t>10/12/2023</a:t>
            </a:r>
          </a:p>
        </p:txBody>
      </p:sp>
      <p:sp>
        <p:nvSpPr>
          <p:cNvPr id="14" name="Slide Number Placeholder 13">
            <a:extLst>
              <a:ext uri="{FF2B5EF4-FFF2-40B4-BE49-F238E27FC236}">
                <a16:creationId xmlns:a16="http://schemas.microsoft.com/office/drawing/2014/main" id="{1B533E64-E672-F60A-7B57-23B2749F52BD}"/>
              </a:ext>
            </a:extLst>
          </p:cNvPr>
          <p:cNvSpPr>
            <a:spLocks noGrp="1"/>
          </p:cNvSpPr>
          <p:nvPr>
            <p:ph type="sldNum" sz="quarter" idx="12"/>
          </p:nvPr>
        </p:nvSpPr>
        <p:spPr/>
        <p:txBody>
          <a:bodyPr/>
          <a:lstStyle/>
          <a:p>
            <a:fld id="{9A3E5643-D884-694F-ADCB-3F4DA390586C}" type="slidenum">
              <a:rPr lang="en-US" smtClean="0"/>
              <a:t>29</a:t>
            </a:fld>
            <a:endParaRPr lang="en-US"/>
          </a:p>
        </p:txBody>
      </p:sp>
      <p:sp>
        <p:nvSpPr>
          <p:cNvPr id="15" name="Google Shape;192;p14">
            <a:extLst>
              <a:ext uri="{FF2B5EF4-FFF2-40B4-BE49-F238E27FC236}">
                <a16:creationId xmlns:a16="http://schemas.microsoft.com/office/drawing/2014/main" id="{58A64215-3105-A4A3-B0E3-AD57232A9870}"/>
              </a:ext>
            </a:extLst>
          </p:cNvPr>
          <p:cNvSpPr/>
          <p:nvPr/>
        </p:nvSpPr>
        <p:spPr>
          <a:xfrm>
            <a:off x="3234932" y="5677556"/>
            <a:ext cx="1607336" cy="669081"/>
          </a:xfrm>
          <a:prstGeom prst="wedgeRoundRectCallout">
            <a:avLst>
              <a:gd name="adj1" fmla="val 68078"/>
              <a:gd name="adj2" fmla="val 1068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We started EMNLP</a:t>
            </a:r>
            <a:endParaRPr sz="2000" dirty="0"/>
          </a:p>
        </p:txBody>
      </p:sp>
      <p:pic>
        <p:nvPicPr>
          <p:cNvPr id="3076" name="Picture 4">
            <a:extLst>
              <a:ext uri="{FF2B5EF4-FFF2-40B4-BE49-F238E27FC236}">
                <a16:creationId xmlns:a16="http://schemas.microsoft.com/office/drawing/2014/main" id="{28C5B63C-C504-6623-3197-9F0148318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5034" y="0"/>
            <a:ext cx="1596966" cy="15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4D0-9C64-1DCF-E269-34CA9A9B0CB2}"/>
              </a:ext>
            </a:extLst>
          </p:cNvPr>
          <p:cNvSpPr>
            <a:spLocks noGrp="1"/>
          </p:cNvSpPr>
          <p:nvPr>
            <p:ph type="title"/>
          </p:nvPr>
        </p:nvSpPr>
        <p:spPr/>
        <p:txBody>
          <a:bodyPr/>
          <a:lstStyle/>
          <a:p>
            <a:r>
              <a:rPr lang="en-US" dirty="0"/>
              <a:t>Benchmarking: </a:t>
            </a:r>
            <a:br>
              <a:rPr lang="en-US" dirty="0"/>
            </a:br>
            <a:r>
              <a:rPr lang="en-US" dirty="0"/>
              <a:t>Big Fan of Metrics (EMNLP)</a:t>
            </a:r>
          </a:p>
        </p:txBody>
      </p:sp>
      <p:sp>
        <p:nvSpPr>
          <p:cNvPr id="7" name="Text Placeholder 6">
            <a:extLst>
              <a:ext uri="{FF2B5EF4-FFF2-40B4-BE49-F238E27FC236}">
                <a16:creationId xmlns:a16="http://schemas.microsoft.com/office/drawing/2014/main" id="{64B14CA0-44D7-ADA9-BA13-0CB4EF362B51}"/>
              </a:ext>
            </a:extLst>
          </p:cNvPr>
          <p:cNvSpPr>
            <a:spLocks noGrp="1"/>
          </p:cNvSpPr>
          <p:nvPr>
            <p:ph type="body" idx="1"/>
          </p:nvPr>
        </p:nvSpPr>
        <p:spPr/>
        <p:txBody>
          <a:bodyPr/>
          <a:lstStyle/>
          <a:p>
            <a:r>
              <a:rPr lang="en-US" dirty="0"/>
              <a:t>Clichés</a:t>
            </a:r>
          </a:p>
        </p:txBody>
      </p:sp>
      <p:sp>
        <p:nvSpPr>
          <p:cNvPr id="3" name="Content Placeholder 2">
            <a:extLst>
              <a:ext uri="{FF2B5EF4-FFF2-40B4-BE49-F238E27FC236}">
                <a16:creationId xmlns:a16="http://schemas.microsoft.com/office/drawing/2014/main" id="{F2718A71-321D-D536-615D-7C606F559FAB}"/>
              </a:ext>
            </a:extLst>
          </p:cNvPr>
          <p:cNvSpPr>
            <a:spLocks noGrp="1"/>
          </p:cNvSpPr>
          <p:nvPr>
            <p:ph sz="half" idx="2"/>
          </p:nvPr>
        </p:nvSpPr>
        <p:spPr/>
        <p:txBody>
          <a:bodyPr/>
          <a:lstStyle/>
          <a:p>
            <a:r>
              <a:rPr lang="en-US" i="1" dirty="0"/>
              <a:t>Whatever you measure, you get</a:t>
            </a:r>
          </a:p>
          <a:p>
            <a:r>
              <a:rPr lang="en-US" i="1" dirty="0"/>
              <a:t>Be careful what you ask for</a:t>
            </a:r>
          </a:p>
          <a:p>
            <a:r>
              <a:rPr lang="en-US" b="0" i="1" u="none" strike="noStrike" dirty="0">
                <a:effectLst/>
                <a:latin typeface="Roboto" panose="02000000000000000000" pitchFamily="2" charset="0"/>
              </a:rPr>
              <a:t>It’s difficult to make </a:t>
            </a:r>
            <a:r>
              <a:rPr lang="en-US" i="1" dirty="0">
                <a:latin typeface="Roboto" panose="02000000000000000000" pitchFamily="2" charset="0"/>
              </a:rPr>
              <a:t>p</a:t>
            </a:r>
            <a:r>
              <a:rPr lang="en-US" b="0" i="1" u="none" strike="noStrike" dirty="0">
                <a:effectLst/>
                <a:latin typeface="Roboto" panose="02000000000000000000" pitchFamily="2" charset="0"/>
              </a:rPr>
              <a:t>redictions, especially about the future</a:t>
            </a:r>
          </a:p>
          <a:p>
            <a:pPr lvl="1"/>
            <a:r>
              <a:rPr lang="en-US" dirty="0"/>
              <a:t>Yogi Berra</a:t>
            </a:r>
          </a:p>
        </p:txBody>
      </p:sp>
      <p:sp>
        <p:nvSpPr>
          <p:cNvPr id="8" name="Text Placeholder 7">
            <a:extLst>
              <a:ext uri="{FF2B5EF4-FFF2-40B4-BE49-F238E27FC236}">
                <a16:creationId xmlns:a16="http://schemas.microsoft.com/office/drawing/2014/main" id="{77F254C7-2EE0-0AF3-66A6-18DDCCD9FAC9}"/>
              </a:ext>
            </a:extLst>
          </p:cNvPr>
          <p:cNvSpPr>
            <a:spLocks noGrp="1"/>
          </p:cNvSpPr>
          <p:nvPr>
            <p:ph type="body" sz="quarter" idx="3"/>
          </p:nvPr>
        </p:nvSpPr>
        <p:spPr/>
        <p:txBody>
          <a:bodyPr/>
          <a:lstStyle/>
          <a:p>
            <a:r>
              <a:rPr lang="en-US" dirty="0"/>
              <a:t>Lack of Substance</a:t>
            </a:r>
          </a:p>
        </p:txBody>
      </p:sp>
      <p:sp>
        <p:nvSpPr>
          <p:cNvPr id="4" name="Content Placeholder 3">
            <a:extLst>
              <a:ext uri="{FF2B5EF4-FFF2-40B4-BE49-F238E27FC236}">
                <a16:creationId xmlns:a16="http://schemas.microsoft.com/office/drawing/2014/main" id="{55E0975A-FDE4-66DD-B589-34272E2C6922}"/>
              </a:ext>
            </a:extLst>
          </p:cNvPr>
          <p:cNvSpPr>
            <a:spLocks noGrp="1"/>
          </p:cNvSpPr>
          <p:nvPr>
            <p:ph sz="quarter" idx="4"/>
          </p:nvPr>
        </p:nvSpPr>
        <p:spPr/>
        <p:txBody>
          <a:bodyPr/>
          <a:lstStyle/>
          <a:p>
            <a:r>
              <a:rPr lang="en-US" dirty="0"/>
              <a:t>SOTA-Chasing</a:t>
            </a:r>
          </a:p>
          <a:p>
            <a:r>
              <a:rPr lang="en-US" dirty="0"/>
              <a:t>Pointless Mindless Metrics</a:t>
            </a:r>
          </a:p>
          <a:p>
            <a:pPr lvl="1"/>
            <a:r>
              <a:rPr lang="en-US" dirty="0"/>
              <a:t>(The point should be to make progress on a real problem)</a:t>
            </a:r>
          </a:p>
          <a:p>
            <a:r>
              <a:rPr lang="en-US" dirty="0"/>
              <a:t>Experimental Psychology</a:t>
            </a:r>
          </a:p>
          <a:p>
            <a:pPr lvl="1"/>
            <a:r>
              <a:rPr lang="en-US" dirty="0"/>
              <a:t>Validity</a:t>
            </a:r>
          </a:p>
          <a:p>
            <a:pPr lvl="1"/>
            <a:r>
              <a:rPr lang="en-US" dirty="0"/>
              <a:t>Reliability</a:t>
            </a:r>
          </a:p>
        </p:txBody>
      </p:sp>
      <p:sp>
        <p:nvSpPr>
          <p:cNvPr id="5" name="Date Placeholder 4">
            <a:extLst>
              <a:ext uri="{FF2B5EF4-FFF2-40B4-BE49-F238E27FC236}">
                <a16:creationId xmlns:a16="http://schemas.microsoft.com/office/drawing/2014/main" id="{7367D146-A198-AFCA-5BCD-7FE19CC1DAD7}"/>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288AD4B2-73E7-00A8-1483-3C6AED188784}"/>
              </a:ext>
            </a:extLst>
          </p:cNvPr>
          <p:cNvSpPr>
            <a:spLocks noGrp="1"/>
          </p:cNvSpPr>
          <p:nvPr>
            <p:ph type="sldNum" sz="quarter" idx="12"/>
          </p:nvPr>
        </p:nvSpPr>
        <p:spPr/>
        <p:txBody>
          <a:bodyPr/>
          <a:lstStyle/>
          <a:p>
            <a:fld id="{9A3E5643-D884-694F-ADCB-3F4DA390586C}" type="slidenum">
              <a:rPr lang="en-US" smtClean="0"/>
              <a:t>3</a:t>
            </a:fld>
            <a:endParaRPr lang="en-US"/>
          </a:p>
        </p:txBody>
      </p:sp>
      <p:pic>
        <p:nvPicPr>
          <p:cNvPr id="9" name="Content Placeholder 7" descr="A screenshot of a website&#10;&#10;Description automatically generated">
            <a:extLst>
              <a:ext uri="{FF2B5EF4-FFF2-40B4-BE49-F238E27FC236}">
                <a16:creationId xmlns:a16="http://schemas.microsoft.com/office/drawing/2014/main" id="{E838DA0D-D949-BD78-0637-B0A4D645FD86}"/>
              </a:ext>
            </a:extLst>
          </p:cNvPr>
          <p:cNvPicPr>
            <a:picLocks noChangeAspect="1"/>
          </p:cNvPicPr>
          <p:nvPr/>
        </p:nvPicPr>
        <p:blipFill rotWithShape="1">
          <a:blip r:embed="rId2"/>
          <a:srcRect b="47098"/>
          <a:stretch/>
        </p:blipFill>
        <p:spPr>
          <a:xfrm>
            <a:off x="7692078" y="80387"/>
            <a:ext cx="4346154" cy="1195393"/>
          </a:xfrm>
          <a:prstGeom prst="rect">
            <a:avLst/>
          </a:prstGeom>
        </p:spPr>
      </p:pic>
      <p:pic>
        <p:nvPicPr>
          <p:cNvPr id="10" name="Picture 9">
            <a:extLst>
              <a:ext uri="{FF2B5EF4-FFF2-40B4-BE49-F238E27FC236}">
                <a16:creationId xmlns:a16="http://schemas.microsoft.com/office/drawing/2014/main" id="{046CE78D-2B47-A1D4-A2BF-538801FD7216}"/>
              </a:ext>
            </a:extLst>
          </p:cNvPr>
          <p:cNvPicPr>
            <a:picLocks noChangeAspect="1"/>
          </p:cNvPicPr>
          <p:nvPr/>
        </p:nvPicPr>
        <p:blipFill>
          <a:blip r:embed="rId3"/>
          <a:stretch>
            <a:fillRect/>
          </a:stretch>
        </p:blipFill>
        <p:spPr>
          <a:xfrm>
            <a:off x="10419780" y="850339"/>
            <a:ext cx="1618452" cy="1618452"/>
          </a:xfrm>
          <a:prstGeom prst="rect">
            <a:avLst/>
          </a:prstGeom>
        </p:spPr>
      </p:pic>
      <p:pic>
        <p:nvPicPr>
          <p:cNvPr id="11" name="Picture 2" descr="Mine's Bigger – Tees Geek">
            <a:extLst>
              <a:ext uri="{FF2B5EF4-FFF2-40B4-BE49-F238E27FC236}">
                <a16:creationId xmlns:a16="http://schemas.microsoft.com/office/drawing/2014/main" id="{06A8B16A-7B3E-5F21-F293-CD23E4D5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182" y="4844346"/>
            <a:ext cx="2905182" cy="19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9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B6E1F-F23C-AB75-CF13-336AE6480ADD}"/>
              </a:ext>
            </a:extLst>
          </p:cNvPr>
          <p:cNvSpPr>
            <a:spLocks noGrp="1"/>
          </p:cNvSpPr>
          <p:nvPr>
            <p:ph type="title"/>
          </p:nvPr>
        </p:nvSpPr>
        <p:spPr/>
        <p:txBody>
          <a:bodyPr>
            <a:normAutofit/>
          </a:bodyPr>
          <a:lstStyle/>
          <a:p>
            <a:r>
              <a:rPr lang="en-US" sz="4000" dirty="0"/>
              <a:t>History does not repeat itself (but it rhymes)</a:t>
            </a:r>
          </a:p>
        </p:txBody>
      </p:sp>
      <p:pic>
        <p:nvPicPr>
          <p:cNvPr id="8" name="Content Placeholder 7" descr="A person with a mustache and glasses&#10;&#10;Description automatically generated">
            <a:extLst>
              <a:ext uri="{FF2B5EF4-FFF2-40B4-BE49-F238E27FC236}">
                <a16:creationId xmlns:a16="http://schemas.microsoft.com/office/drawing/2014/main" id="{E2B7355E-9639-5070-CAC1-67BB109CB71F}"/>
              </a:ext>
            </a:extLst>
          </p:cNvPr>
          <p:cNvPicPr>
            <a:picLocks noGrp="1" noChangeAspect="1"/>
          </p:cNvPicPr>
          <p:nvPr>
            <p:ph sz="half" idx="1"/>
          </p:nvPr>
        </p:nvPicPr>
        <p:blipFill>
          <a:blip r:embed="rId2"/>
          <a:stretch>
            <a:fillRect/>
          </a:stretch>
        </p:blipFill>
        <p:spPr>
          <a:xfrm>
            <a:off x="280639" y="1768035"/>
            <a:ext cx="5654488" cy="4510968"/>
          </a:xfrm>
        </p:spPr>
      </p:pic>
      <p:sp>
        <p:nvSpPr>
          <p:cNvPr id="13" name="Content Placeholder 12">
            <a:extLst>
              <a:ext uri="{FF2B5EF4-FFF2-40B4-BE49-F238E27FC236}">
                <a16:creationId xmlns:a16="http://schemas.microsoft.com/office/drawing/2014/main" id="{EB485D7A-C9D8-46C6-9D07-826344874698}"/>
              </a:ext>
            </a:extLst>
          </p:cNvPr>
          <p:cNvSpPr>
            <a:spLocks noGrp="1"/>
          </p:cNvSpPr>
          <p:nvPr>
            <p:ph sz="half" idx="2"/>
          </p:nvPr>
        </p:nvSpPr>
        <p:spPr>
          <a:xfrm>
            <a:off x="6172200" y="1825625"/>
            <a:ext cx="5581650" cy="4351338"/>
          </a:xfrm>
        </p:spPr>
        <p:txBody>
          <a:bodyPr>
            <a:normAutofit lnSpcReduction="10000"/>
          </a:bodyPr>
          <a:lstStyle/>
          <a:p>
            <a:r>
              <a:rPr lang="en-US" dirty="0"/>
              <a:t>Recent article in Guardian</a:t>
            </a:r>
          </a:p>
          <a:p>
            <a:pPr lvl="1"/>
            <a:r>
              <a:rPr lang="en-US" dirty="0"/>
              <a:t>Compared </a:t>
            </a:r>
            <a:r>
              <a:rPr lang="en-US" dirty="0" err="1"/>
              <a:t>ChatGPT</a:t>
            </a:r>
            <a:r>
              <a:rPr lang="en-US" dirty="0"/>
              <a:t> and </a:t>
            </a:r>
            <a:r>
              <a:rPr lang="en-US" dirty="0" err="1"/>
              <a:t>Weizenbaum's</a:t>
            </a:r>
            <a:r>
              <a:rPr lang="en-US" dirty="0"/>
              <a:t> ELIZA</a:t>
            </a:r>
          </a:p>
          <a:p>
            <a:pPr lvl="1"/>
            <a:r>
              <a:rPr lang="en-US" sz="1800" dirty="0">
                <a:hlinkClick r:id="rId3"/>
              </a:rPr>
              <a:t>https://www.theguardian.com/technology/2023/jul/25/joseph-weizenbaum-inventor-eliza-chatbot-turned-against-artificial-intelligence-ai</a:t>
            </a:r>
            <a:r>
              <a:rPr lang="en-US" sz="1800" dirty="0"/>
              <a:t> </a:t>
            </a:r>
          </a:p>
          <a:p>
            <a:r>
              <a:rPr lang="en-US" dirty="0"/>
              <a:t> As a TA for </a:t>
            </a:r>
            <a:r>
              <a:rPr lang="en-US" dirty="0" err="1"/>
              <a:t>Weizenbaum</a:t>
            </a:r>
            <a:r>
              <a:rPr lang="en-US" dirty="0"/>
              <a:t> (1978), </a:t>
            </a:r>
          </a:p>
          <a:p>
            <a:pPr lvl="1"/>
            <a:r>
              <a:rPr lang="en-US" dirty="0"/>
              <a:t>I know just how horrified he was </a:t>
            </a:r>
          </a:p>
          <a:p>
            <a:pPr lvl="1"/>
            <a:r>
              <a:rPr lang="en-US" dirty="0"/>
              <a:t>by how seriously people took ELIZA</a:t>
            </a:r>
          </a:p>
          <a:p>
            <a:r>
              <a:rPr lang="en-US" dirty="0"/>
              <a:t>Responsible AI</a:t>
            </a:r>
          </a:p>
          <a:p>
            <a:r>
              <a:rPr lang="en-US" dirty="0"/>
              <a:t>His views were not popular at MIT</a:t>
            </a:r>
          </a:p>
          <a:p>
            <a:pPr lvl="1"/>
            <a:r>
              <a:rPr lang="en-US" dirty="0"/>
              <a:t>at the time</a:t>
            </a:r>
          </a:p>
        </p:txBody>
      </p:sp>
      <p:sp>
        <p:nvSpPr>
          <p:cNvPr id="4" name="Date Placeholder 3">
            <a:extLst>
              <a:ext uri="{FF2B5EF4-FFF2-40B4-BE49-F238E27FC236}">
                <a16:creationId xmlns:a16="http://schemas.microsoft.com/office/drawing/2014/main" id="{4F2BF2B4-0031-0ED1-D247-24B5A520FBC0}"/>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262F2AC-AA41-80D0-0B81-2BC231BCED83}"/>
              </a:ext>
            </a:extLst>
          </p:cNvPr>
          <p:cNvSpPr>
            <a:spLocks noGrp="1"/>
          </p:cNvSpPr>
          <p:nvPr>
            <p:ph type="sldNum" sz="quarter" idx="12"/>
          </p:nvPr>
        </p:nvSpPr>
        <p:spPr/>
        <p:txBody>
          <a:bodyPr/>
          <a:lstStyle/>
          <a:p>
            <a:fld id="{9A3E5643-D884-694F-ADCB-3F4DA390586C}" type="slidenum">
              <a:rPr lang="en-US" smtClean="0"/>
              <a:t>30</a:t>
            </a:fld>
            <a:endParaRPr lang="en-US"/>
          </a:p>
        </p:txBody>
      </p:sp>
      <p:pic>
        <p:nvPicPr>
          <p:cNvPr id="10" name="Picture 9">
            <a:extLst>
              <a:ext uri="{FF2B5EF4-FFF2-40B4-BE49-F238E27FC236}">
                <a16:creationId xmlns:a16="http://schemas.microsoft.com/office/drawing/2014/main" id="{C0E04F56-70ED-8606-1B37-59F8650E8AA2}"/>
              </a:ext>
            </a:extLst>
          </p:cNvPr>
          <p:cNvPicPr>
            <a:picLocks noChangeAspect="1"/>
          </p:cNvPicPr>
          <p:nvPr/>
        </p:nvPicPr>
        <p:blipFill>
          <a:blip r:embed="rId4"/>
          <a:stretch>
            <a:fillRect/>
          </a:stretch>
        </p:blipFill>
        <p:spPr>
          <a:xfrm>
            <a:off x="10288222" y="0"/>
            <a:ext cx="1837242" cy="1837242"/>
          </a:xfrm>
          <a:prstGeom prst="rect">
            <a:avLst/>
          </a:prstGeom>
        </p:spPr>
      </p:pic>
    </p:spTree>
    <p:extLst>
      <p:ext uri="{BB962C8B-B14F-4D97-AF65-F5344CB8AC3E}">
        <p14:creationId xmlns:p14="http://schemas.microsoft.com/office/powerpoint/2010/main" val="25043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normAutofit/>
          </a:bodyPr>
          <a:lstStyle/>
          <a:p>
            <a:r>
              <a:rPr lang="en-US" dirty="0"/>
              <a:t>How Hard are Hallucinations?</a:t>
            </a:r>
            <a:br>
              <a:rPr lang="en-US" dirty="0"/>
            </a:br>
            <a:r>
              <a:rPr lang="en-US" dirty="0"/>
              <a:t>Yogi Berra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(MT)</a:t>
            </a:r>
          </a:p>
          <a:p>
            <a:pPr lvl="3"/>
            <a:r>
              <a:rPr lang="en-US" dirty="0"/>
              <a:t>When will MT be practical?</a:t>
            </a:r>
          </a:p>
          <a:p>
            <a:pPr lvl="3"/>
            <a:r>
              <a:rPr lang="en-US" dirty="0"/>
              <a:t>Prediction from 1950s: 5 years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31</a:t>
            </a:fld>
            <a:endParaRPr lang="en-US"/>
          </a:p>
        </p:txBody>
      </p:sp>
    </p:spTree>
    <p:extLst>
      <p:ext uri="{BB962C8B-B14F-4D97-AF65-F5344CB8AC3E}">
        <p14:creationId xmlns:p14="http://schemas.microsoft.com/office/powerpoint/2010/main" val="868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32</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4" name="Date Placeholder 3">
            <a:extLst>
              <a:ext uri="{FF2B5EF4-FFF2-40B4-BE49-F238E27FC236}">
                <a16:creationId xmlns:a16="http://schemas.microsoft.com/office/drawing/2014/main" id="{66122B74-8664-466E-2616-921CAA3C4E75}"/>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1CEB78AE-B924-24C0-9A8E-2BDF7C4DF733}"/>
              </a:ext>
            </a:extLst>
          </p:cNvPr>
          <p:cNvSpPr>
            <a:spLocks noGrp="1"/>
          </p:cNvSpPr>
          <p:nvPr>
            <p:ph type="sldNum" sz="quarter" idx="12"/>
          </p:nvPr>
        </p:nvSpPr>
        <p:spPr/>
        <p:txBody>
          <a:bodyPr/>
          <a:lstStyle/>
          <a:p>
            <a:fld id="{9A3E5643-D884-694F-ADCB-3F4DA390586C}" type="slidenum">
              <a:rPr lang="en-US" smtClean="0"/>
              <a:t>32</a:t>
            </a:fld>
            <a:endParaRPr lang="en-US"/>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4" name="Date Placeholder 3">
            <a:extLst>
              <a:ext uri="{FF2B5EF4-FFF2-40B4-BE49-F238E27FC236}">
                <a16:creationId xmlns:a16="http://schemas.microsoft.com/office/drawing/2014/main" id="{5BC36B08-B6EB-7DFB-BA02-AEC4DB239641}"/>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4E8D69D-81F0-26BA-82A5-826DA8795B5F}"/>
              </a:ext>
            </a:extLst>
          </p:cNvPr>
          <p:cNvSpPr>
            <a:spLocks noGrp="1"/>
          </p:cNvSpPr>
          <p:nvPr>
            <p:ph type="sldNum" sz="quarter" idx="12"/>
          </p:nvPr>
        </p:nvSpPr>
        <p:spPr/>
        <p:txBody>
          <a:bodyPr/>
          <a:lstStyle/>
          <a:p>
            <a:fld id="{9A3E5643-D884-694F-ADCB-3F4DA390586C}" type="slidenum">
              <a:rPr lang="en-US" smtClean="0"/>
              <a:t>33</a:t>
            </a:fld>
            <a:endParaRPr lang="en-US"/>
          </a:p>
        </p:txBody>
      </p:sp>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10A448-7615-BC3A-2D54-5A5D31ABC81C}"/>
              </a:ext>
            </a:extLst>
          </p:cNvPr>
          <p:cNvSpPr>
            <a:spLocks noGrp="1"/>
          </p:cNvSpPr>
          <p:nvPr>
            <p:ph type="title"/>
          </p:nvPr>
        </p:nvSpPr>
        <p:spPr/>
        <p:txBody>
          <a:bodyPr/>
          <a:lstStyle/>
          <a:p>
            <a:r>
              <a:rPr lang="en-US" dirty="0"/>
              <a:t>Challenges for Fact-Checking</a:t>
            </a:r>
          </a:p>
        </p:txBody>
      </p:sp>
      <p:sp>
        <p:nvSpPr>
          <p:cNvPr id="10" name="Content Placeholder 9">
            <a:extLst>
              <a:ext uri="{FF2B5EF4-FFF2-40B4-BE49-F238E27FC236}">
                <a16:creationId xmlns:a16="http://schemas.microsoft.com/office/drawing/2014/main" id="{32937D30-DD06-DEB7-C173-541FC49D5E44}"/>
              </a:ext>
            </a:extLst>
          </p:cNvPr>
          <p:cNvSpPr>
            <a:spLocks noGrp="1"/>
          </p:cNvSpPr>
          <p:nvPr>
            <p:ph idx="1"/>
          </p:nvPr>
        </p:nvSpPr>
        <p:spPr/>
        <p:txBody>
          <a:bodyPr/>
          <a:lstStyle/>
          <a:p>
            <a:r>
              <a:rPr lang="en-US" dirty="0"/>
              <a:t>Which claims need to be checked?</a:t>
            </a:r>
          </a:p>
          <a:p>
            <a:r>
              <a:rPr lang="en-US" dirty="0"/>
              <a:t>How do we create queries?</a:t>
            </a:r>
          </a:p>
          <a:p>
            <a:r>
              <a:rPr lang="en-US" dirty="0"/>
              <a:t>When we get search results, then what?</a:t>
            </a:r>
          </a:p>
          <a:p>
            <a:endParaRPr lang="en-US" dirty="0"/>
          </a:p>
        </p:txBody>
      </p:sp>
      <p:sp>
        <p:nvSpPr>
          <p:cNvPr id="7" name="Date Placeholder 6">
            <a:extLst>
              <a:ext uri="{FF2B5EF4-FFF2-40B4-BE49-F238E27FC236}">
                <a16:creationId xmlns:a16="http://schemas.microsoft.com/office/drawing/2014/main" id="{A834A39D-61F0-8E9B-EA26-E195E1F73AA6}"/>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3E9C797A-9CDC-4C8C-0E27-E57AAC73F02C}"/>
              </a:ext>
            </a:extLst>
          </p:cNvPr>
          <p:cNvSpPr>
            <a:spLocks noGrp="1"/>
          </p:cNvSpPr>
          <p:nvPr>
            <p:ph type="sldNum" sz="quarter" idx="12"/>
          </p:nvPr>
        </p:nvSpPr>
        <p:spPr/>
        <p:txBody>
          <a:bodyPr/>
          <a:lstStyle/>
          <a:p>
            <a:fld id="{9A3E5643-D884-694F-ADCB-3F4DA390586C}" type="slidenum">
              <a:rPr lang="en-US" smtClean="0"/>
              <a:t>34</a:t>
            </a:fld>
            <a:endParaRPr lang="en-US"/>
          </a:p>
        </p:txBody>
      </p:sp>
    </p:spTree>
    <p:extLst>
      <p:ext uri="{BB962C8B-B14F-4D97-AF65-F5344CB8AC3E}">
        <p14:creationId xmlns:p14="http://schemas.microsoft.com/office/powerpoint/2010/main" val="3415438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C5A3F-BAE4-5690-B076-9A553DF09B29}"/>
              </a:ext>
            </a:extLst>
          </p:cNvPr>
          <p:cNvSpPr>
            <a:spLocks noGrp="1"/>
          </p:cNvSpPr>
          <p:nvPr>
            <p:ph type="title"/>
          </p:nvPr>
        </p:nvSpPr>
        <p:spPr/>
        <p:txBody>
          <a:bodyPr/>
          <a:lstStyle/>
          <a:p>
            <a:r>
              <a:rPr lang="en-US" dirty="0"/>
              <a:t>Acronyms: A Simple Case for Fact-Checking</a:t>
            </a:r>
          </a:p>
        </p:txBody>
      </p:sp>
      <p:sp>
        <p:nvSpPr>
          <p:cNvPr id="10" name="Content Placeholder 9">
            <a:extLst>
              <a:ext uri="{FF2B5EF4-FFF2-40B4-BE49-F238E27FC236}">
                <a16:creationId xmlns:a16="http://schemas.microsoft.com/office/drawing/2014/main" id="{A873E3B5-A59F-91B3-FDC4-C862854CE5F9}"/>
              </a:ext>
            </a:extLst>
          </p:cNvPr>
          <p:cNvSpPr>
            <a:spLocks noGrp="1"/>
          </p:cNvSpPr>
          <p:nvPr>
            <p:ph sz="half" idx="1"/>
          </p:nvPr>
        </p:nvSpPr>
        <p:spPr>
          <a:xfrm>
            <a:off x="838200" y="1825625"/>
            <a:ext cx="5181600" cy="4715852"/>
          </a:xfrm>
        </p:spPr>
        <p:txBody>
          <a:bodyPr>
            <a:normAutofit fontScale="92500" lnSpcReduction="10000"/>
          </a:bodyPr>
          <a:lstStyle/>
          <a:p>
            <a:r>
              <a:rPr lang="en-US" dirty="0"/>
              <a:t>Acronyms are easier</a:t>
            </a:r>
          </a:p>
          <a:p>
            <a:pPr lvl="1"/>
            <a:r>
              <a:rPr lang="en-US" dirty="0"/>
              <a:t>Google Translate is better on long forms (LFs) than short forms (SFs)</a:t>
            </a:r>
          </a:p>
          <a:p>
            <a:pPr lvl="2"/>
            <a:r>
              <a:rPr lang="en-US" dirty="0"/>
              <a:t>Use Google to translate LFs to target language (English)</a:t>
            </a:r>
          </a:p>
          <a:p>
            <a:pPr lvl="2"/>
            <a:r>
              <a:rPr lang="en-US" dirty="0"/>
              <a:t>Generate candidate SFs in target</a:t>
            </a:r>
          </a:p>
          <a:p>
            <a:pPr lvl="2"/>
            <a:r>
              <a:rPr lang="en-US" dirty="0"/>
              <a:t>Use search to verify candidates</a:t>
            </a:r>
          </a:p>
          <a:p>
            <a:r>
              <a:rPr lang="en-US" dirty="0"/>
              <a:t>Co-author (Richard Yue) </a:t>
            </a:r>
          </a:p>
          <a:p>
            <a:pPr lvl="1"/>
            <a:r>
              <a:rPr lang="en-US" dirty="0"/>
              <a:t>used to be a professional translator</a:t>
            </a:r>
          </a:p>
          <a:p>
            <a:r>
              <a:rPr lang="en-US" dirty="0"/>
              <a:t>Metrics matter:</a:t>
            </a:r>
          </a:p>
          <a:p>
            <a:pPr lvl="1"/>
            <a:r>
              <a:rPr lang="en-US" dirty="0"/>
              <a:t>Terminology: </a:t>
            </a:r>
          </a:p>
          <a:p>
            <a:pPr lvl="2"/>
            <a:r>
              <a:rPr lang="en-US" dirty="0"/>
              <a:t>important to translators</a:t>
            </a:r>
          </a:p>
          <a:p>
            <a:pPr lvl="2"/>
            <a:r>
              <a:rPr lang="en-US" dirty="0"/>
              <a:t>(But less so for BLEU)</a:t>
            </a:r>
          </a:p>
        </p:txBody>
      </p:sp>
      <p:sp>
        <p:nvSpPr>
          <p:cNvPr id="11" name="Content Placeholder 10">
            <a:extLst>
              <a:ext uri="{FF2B5EF4-FFF2-40B4-BE49-F238E27FC236}">
                <a16:creationId xmlns:a16="http://schemas.microsoft.com/office/drawing/2014/main" id="{3D917036-632B-AD4A-E49F-1FE34EDA3885}"/>
              </a:ext>
            </a:extLst>
          </p:cNvPr>
          <p:cNvSpPr>
            <a:spLocks noGrp="1"/>
          </p:cNvSpPr>
          <p:nvPr>
            <p:ph sz="half" idx="2"/>
          </p:nvPr>
        </p:nvSpPr>
        <p:spPr>
          <a:xfrm>
            <a:off x="6172200" y="1825625"/>
            <a:ext cx="5181600" cy="1492497"/>
          </a:xfrm>
        </p:spPr>
        <p:txBody>
          <a:bodyPr>
            <a:normAutofit fontScale="92500" lnSpcReduction="10000"/>
          </a:bodyPr>
          <a:lstStyle/>
          <a:p>
            <a:pPr fontAlgn="base"/>
            <a:r>
              <a:rPr lang="en-US" sz="2000" b="0" i="1" dirty="0">
                <a:solidFill>
                  <a:srgbClr val="333333"/>
                </a:solidFill>
                <a:effectLst/>
                <a:latin typeface="inherit"/>
              </a:rPr>
              <a:t>De </a:t>
            </a:r>
            <a:r>
              <a:rPr lang="en-US" sz="2000" b="0" i="1" dirty="0" err="1">
                <a:solidFill>
                  <a:srgbClr val="333333"/>
                </a:solidFill>
                <a:effectLst/>
                <a:latin typeface="inherit"/>
              </a:rPr>
              <a:t>nombreux</a:t>
            </a:r>
            <a:r>
              <a:rPr lang="en-US" sz="2000" b="0" i="1" dirty="0">
                <a:solidFill>
                  <a:srgbClr val="333333"/>
                </a:solidFill>
                <a:effectLst/>
                <a:latin typeface="inherit"/>
              </a:rPr>
              <a:t> </a:t>
            </a:r>
            <a:r>
              <a:rPr lang="en-US" sz="2000" b="0" i="1" dirty="0" err="1">
                <a:solidFill>
                  <a:srgbClr val="333333"/>
                </a:solidFill>
                <a:effectLst/>
                <a:latin typeface="inherit"/>
              </a:rPr>
              <a:t>facteurs</a:t>
            </a:r>
            <a:r>
              <a:rPr lang="en-US" sz="2000" b="0" i="1" dirty="0">
                <a:solidFill>
                  <a:srgbClr val="333333"/>
                </a:solidFill>
                <a:effectLst/>
                <a:latin typeface="inherit"/>
              </a:rPr>
              <a:t> de </a:t>
            </a:r>
            <a:r>
              <a:rPr lang="en-US" sz="2000" b="0" i="1" dirty="0" err="1">
                <a:solidFill>
                  <a:srgbClr val="333333"/>
                </a:solidFill>
                <a:effectLst/>
                <a:latin typeface="inherit"/>
              </a:rPr>
              <a:t>risque</a:t>
            </a:r>
            <a:r>
              <a:rPr lang="en-US" sz="2000" b="0" i="1" dirty="0">
                <a:solidFill>
                  <a:srgbClr val="333333"/>
                </a:solidFill>
                <a:effectLst/>
                <a:latin typeface="inherit"/>
              </a:rPr>
              <a:t> </a:t>
            </a:r>
            <a:r>
              <a:rPr lang="en-US" sz="2000" b="0" i="1" dirty="0" err="1">
                <a:solidFill>
                  <a:srgbClr val="333333"/>
                </a:solidFill>
                <a:effectLst/>
                <a:latin typeface="inherit"/>
              </a:rPr>
              <a:t>participent</a:t>
            </a:r>
            <a:r>
              <a:rPr lang="en-US" sz="2000" b="0" i="1" dirty="0">
                <a:solidFill>
                  <a:srgbClr val="333333"/>
                </a:solidFill>
                <a:effectLst/>
                <a:latin typeface="inherit"/>
              </a:rPr>
              <a:t> au </a:t>
            </a:r>
            <a:r>
              <a:rPr lang="en-US" sz="2000" b="0" i="1" dirty="0" err="1">
                <a:solidFill>
                  <a:srgbClr val="333333"/>
                </a:solidFill>
                <a:effectLst/>
                <a:latin typeface="inherit"/>
              </a:rPr>
              <a:t>développement</a:t>
            </a:r>
            <a:r>
              <a:rPr lang="en-US" sz="2000" b="0" i="1" dirty="0">
                <a:solidFill>
                  <a:srgbClr val="333333"/>
                </a:solidFill>
                <a:effectLst/>
                <a:latin typeface="inherit"/>
              </a:rPr>
              <a:t> de </a:t>
            </a:r>
            <a:r>
              <a:rPr lang="en-US" sz="2000" b="0" i="1" dirty="0" err="1">
                <a:solidFill>
                  <a:srgbClr val="333333"/>
                </a:solidFill>
                <a:effectLst/>
                <a:latin typeface="inherit"/>
              </a:rPr>
              <a:t>cette</a:t>
            </a:r>
            <a:r>
              <a:rPr lang="en-US" sz="2000" b="0" i="1" dirty="0">
                <a:solidFill>
                  <a:srgbClr val="333333"/>
                </a:solidFill>
                <a:effectLst/>
                <a:latin typeface="inherit"/>
              </a:rPr>
              <a:t> </a:t>
            </a:r>
            <a:r>
              <a:rPr lang="en-US" sz="2000" b="0" i="1" dirty="0" err="1">
                <a:solidFill>
                  <a:srgbClr val="333333"/>
                </a:solidFill>
                <a:effectLst/>
                <a:latin typeface="inherit"/>
              </a:rPr>
              <a:t>pathologie</a:t>
            </a:r>
            <a:r>
              <a:rPr lang="en-US" sz="2000" b="0" i="1" dirty="0">
                <a:solidFill>
                  <a:srgbClr val="333333"/>
                </a:solidFill>
                <a:effectLst/>
                <a:latin typeface="inherit"/>
              </a:rPr>
              <a:t>, </a:t>
            </a:r>
            <a:r>
              <a:rPr lang="en-US" sz="2000" b="0" i="1" dirty="0" err="1">
                <a:solidFill>
                  <a:srgbClr val="333333"/>
                </a:solidFill>
                <a:effectLst/>
                <a:latin typeface="inherit"/>
              </a:rPr>
              <a:t>parmi</a:t>
            </a:r>
            <a:r>
              <a:rPr lang="en-US" sz="2000" b="0" i="1" dirty="0">
                <a:solidFill>
                  <a:srgbClr val="333333"/>
                </a:solidFill>
                <a:effectLst/>
                <a:latin typeface="inherit"/>
              </a:rPr>
              <a:t> </a:t>
            </a:r>
            <a:r>
              <a:rPr lang="en-US" sz="2000" b="0" i="1" dirty="0" err="1">
                <a:solidFill>
                  <a:srgbClr val="333333"/>
                </a:solidFill>
                <a:effectLst/>
                <a:latin typeface="inherit"/>
              </a:rPr>
              <a:t>lesquels</a:t>
            </a:r>
            <a:r>
              <a:rPr lang="en-US" sz="2000" b="0" i="1" dirty="0">
                <a:solidFill>
                  <a:srgbClr val="333333"/>
                </a:solidFill>
                <a:effectLst/>
                <a:latin typeface="inherit"/>
              </a:rPr>
              <a:t> les </a:t>
            </a:r>
            <a:r>
              <a:rPr lang="en-US" sz="2000" b="0" i="1" dirty="0" err="1">
                <a:solidFill>
                  <a:srgbClr val="333333"/>
                </a:solidFill>
                <a:effectLst/>
                <a:latin typeface="inherit"/>
              </a:rPr>
              <a:t>acides</a:t>
            </a:r>
            <a:r>
              <a:rPr lang="en-US" sz="2000" b="0" i="1" dirty="0">
                <a:solidFill>
                  <a:srgbClr val="333333"/>
                </a:solidFill>
                <a:effectLst/>
                <a:latin typeface="inherit"/>
              </a:rPr>
              <a:t> gras trans (AGT).</a:t>
            </a:r>
            <a:endParaRPr lang="en-US" sz="2000" b="0" i="0" dirty="0">
              <a:solidFill>
                <a:srgbClr val="333333"/>
              </a:solidFill>
              <a:effectLst/>
              <a:latin typeface="inherit"/>
            </a:endParaRPr>
          </a:p>
          <a:p>
            <a:pPr fontAlgn="base"/>
            <a:r>
              <a:rPr lang="en-US" sz="2000" b="0" i="0" dirty="0">
                <a:solidFill>
                  <a:srgbClr val="333333"/>
                </a:solidFill>
                <a:effectLst/>
                <a:latin typeface="inherit"/>
              </a:rPr>
              <a:t>... </a:t>
            </a:r>
            <a:r>
              <a:rPr lang="en-US" sz="2000" b="0" i="1" dirty="0" err="1">
                <a:solidFill>
                  <a:srgbClr val="333333"/>
                </a:solidFill>
                <a:effectLst/>
                <a:latin typeface="inherit"/>
              </a:rPr>
              <a:t>une</a:t>
            </a:r>
            <a:r>
              <a:rPr lang="en-US" sz="2000" b="0" i="1" dirty="0">
                <a:solidFill>
                  <a:srgbClr val="333333"/>
                </a:solidFill>
                <a:effectLst/>
                <a:latin typeface="inherit"/>
              </a:rPr>
              <a:t> diminution </a:t>
            </a:r>
            <a:r>
              <a:rPr lang="en-US" sz="2000" b="0" i="1" dirty="0" err="1">
                <a:solidFill>
                  <a:srgbClr val="333333"/>
                </a:solidFill>
                <a:effectLst/>
                <a:latin typeface="inherit"/>
              </a:rPr>
              <a:t>d’expression</a:t>
            </a:r>
            <a:r>
              <a:rPr lang="en-US" sz="2000" b="0" i="1" dirty="0">
                <a:solidFill>
                  <a:srgbClr val="333333"/>
                </a:solidFill>
                <a:effectLst/>
                <a:latin typeface="inherit"/>
              </a:rPr>
              <a:t> de 12 </a:t>
            </a:r>
            <a:r>
              <a:rPr lang="en-US" sz="2000" b="0" i="1" dirty="0" err="1">
                <a:solidFill>
                  <a:srgbClr val="333333"/>
                </a:solidFill>
                <a:effectLst/>
                <a:latin typeface="inherit"/>
              </a:rPr>
              <a:t>gènes</a:t>
            </a:r>
            <a:r>
              <a:rPr lang="en-US" sz="2000" b="0" i="1" dirty="0">
                <a:solidFill>
                  <a:srgbClr val="333333"/>
                </a:solidFill>
                <a:effectLst/>
                <a:latin typeface="inherit"/>
              </a:rPr>
              <a:t> </a:t>
            </a:r>
            <a:r>
              <a:rPr lang="en-US" sz="2000" b="0" i="1" dirty="0" err="1">
                <a:solidFill>
                  <a:srgbClr val="333333"/>
                </a:solidFill>
                <a:effectLst/>
                <a:latin typeface="inherit"/>
              </a:rPr>
              <a:t>mutés</a:t>
            </a:r>
            <a:r>
              <a:rPr lang="en-US" sz="2000" b="0" i="1" dirty="0">
                <a:solidFill>
                  <a:srgbClr val="333333"/>
                </a:solidFill>
                <a:effectLst/>
                <a:latin typeface="inherit"/>
              </a:rPr>
              <a:t> dans </a:t>
            </a:r>
            <a:r>
              <a:rPr lang="en-US" sz="2000" b="0" i="1" dirty="0" err="1">
                <a:solidFill>
                  <a:srgbClr val="333333"/>
                </a:solidFill>
                <a:effectLst/>
                <a:latin typeface="inherit"/>
              </a:rPr>
              <a:t>l’anémie</a:t>
            </a:r>
            <a:r>
              <a:rPr lang="en-US" sz="2000" b="0" i="1" dirty="0">
                <a:solidFill>
                  <a:srgbClr val="333333"/>
                </a:solidFill>
                <a:effectLst/>
                <a:latin typeface="inherit"/>
              </a:rPr>
              <a:t> de Fanconi (AF)</a:t>
            </a:r>
            <a:endParaRPr lang="en-US" sz="2000" b="0" i="0" dirty="0">
              <a:solidFill>
                <a:srgbClr val="333333"/>
              </a:solidFill>
              <a:effectLst/>
              <a:latin typeface="inherit"/>
            </a:endParaRPr>
          </a:p>
          <a:p>
            <a:endParaRPr lang="en-US" dirty="0"/>
          </a:p>
        </p:txBody>
      </p:sp>
      <p:sp>
        <p:nvSpPr>
          <p:cNvPr id="7" name="Date Placeholder 6">
            <a:extLst>
              <a:ext uri="{FF2B5EF4-FFF2-40B4-BE49-F238E27FC236}">
                <a16:creationId xmlns:a16="http://schemas.microsoft.com/office/drawing/2014/main" id="{586D809E-4F07-0D36-38B1-78357CA1C2AD}"/>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D2445200-E23C-F131-6C68-904F272350E3}"/>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13" name="Picture 12" descr="A screenshot of a computer&#10;&#10;Description automatically generated">
            <a:extLst>
              <a:ext uri="{FF2B5EF4-FFF2-40B4-BE49-F238E27FC236}">
                <a16:creationId xmlns:a16="http://schemas.microsoft.com/office/drawing/2014/main" id="{9CEE0FE0-6D5D-EF9E-0BF0-3E7D15325232}"/>
              </a:ext>
            </a:extLst>
          </p:cNvPr>
          <p:cNvPicPr>
            <a:picLocks noChangeAspect="1"/>
          </p:cNvPicPr>
          <p:nvPr/>
        </p:nvPicPr>
        <p:blipFill>
          <a:blip r:embed="rId2"/>
          <a:stretch>
            <a:fillRect/>
          </a:stretch>
        </p:blipFill>
        <p:spPr>
          <a:xfrm>
            <a:off x="5869115" y="3196415"/>
            <a:ext cx="5330570" cy="3593096"/>
          </a:xfrm>
          <a:prstGeom prst="rect">
            <a:avLst/>
          </a:prstGeom>
        </p:spPr>
      </p:pic>
      <p:sp>
        <p:nvSpPr>
          <p:cNvPr id="14" name="Rounded Rectangle 13">
            <a:extLst>
              <a:ext uri="{FF2B5EF4-FFF2-40B4-BE49-F238E27FC236}">
                <a16:creationId xmlns:a16="http://schemas.microsoft.com/office/drawing/2014/main" id="{4FD28E4A-85C3-3D1D-A7EC-E3ADF2FECE5C}"/>
              </a:ext>
            </a:extLst>
          </p:cNvPr>
          <p:cNvSpPr/>
          <p:nvPr/>
        </p:nvSpPr>
        <p:spPr>
          <a:xfrm>
            <a:off x="7599923" y="2237721"/>
            <a:ext cx="2425624" cy="411660"/>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72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9D0B-CC2D-1AC1-E22B-70044CF7520B}"/>
              </a:ext>
            </a:extLst>
          </p:cNvPr>
          <p:cNvSpPr>
            <a:spLocks noGrp="1"/>
          </p:cNvSpPr>
          <p:nvPr>
            <p:ph type="title"/>
          </p:nvPr>
        </p:nvSpPr>
        <p:spPr/>
        <p:txBody>
          <a:bodyPr/>
          <a:lstStyle/>
          <a:p>
            <a:r>
              <a:rPr lang="en-US" dirty="0"/>
              <a:t>Fact-Checking Take-Aways </a:t>
            </a:r>
          </a:p>
        </p:txBody>
      </p:sp>
      <p:sp>
        <p:nvSpPr>
          <p:cNvPr id="3" name="Content Placeholder 2">
            <a:extLst>
              <a:ext uri="{FF2B5EF4-FFF2-40B4-BE49-F238E27FC236}">
                <a16:creationId xmlns:a16="http://schemas.microsoft.com/office/drawing/2014/main" id="{D6AA45E2-9837-DFDB-D517-73491653B434}"/>
              </a:ext>
            </a:extLst>
          </p:cNvPr>
          <p:cNvSpPr>
            <a:spLocks noGrp="1"/>
          </p:cNvSpPr>
          <p:nvPr>
            <p:ph sz="half" idx="1"/>
          </p:nvPr>
        </p:nvSpPr>
        <p:spPr/>
        <p:txBody>
          <a:bodyPr>
            <a:normAutofit/>
          </a:bodyPr>
          <a:lstStyle/>
          <a:p>
            <a:r>
              <a:rPr lang="en-US" dirty="0"/>
              <a:t>Short-term patch for hallucinations</a:t>
            </a:r>
          </a:p>
          <a:p>
            <a:r>
              <a:rPr lang="en-US" dirty="0"/>
              <a:t>Acronyms:</a:t>
            </a:r>
          </a:p>
          <a:p>
            <a:pPr lvl="1"/>
            <a:r>
              <a:rPr lang="en-US" dirty="0"/>
              <a:t>Easy special case of hallucinations </a:t>
            </a:r>
          </a:p>
          <a:p>
            <a:r>
              <a:rPr lang="en-US" dirty="0"/>
              <a:t>Don’t re-invent the wheel</a:t>
            </a:r>
          </a:p>
          <a:p>
            <a:pPr lvl="1"/>
            <a:r>
              <a:rPr lang="en-US" dirty="0"/>
              <a:t>Re-use existing tools: Search</a:t>
            </a:r>
          </a:p>
          <a:p>
            <a:r>
              <a:rPr lang="en-US" dirty="0"/>
              <a:t>Standard Loss/Metrics</a:t>
            </a:r>
          </a:p>
          <a:p>
            <a:pPr lvl="1"/>
            <a:r>
              <a:rPr lang="en-US" dirty="0"/>
              <a:t>Insufficient Penalty for Fatal Errors</a:t>
            </a:r>
          </a:p>
          <a:p>
            <a:pPr lvl="2"/>
            <a:r>
              <a:rPr lang="en-US" dirty="0"/>
              <a:t>Terminology</a:t>
            </a:r>
          </a:p>
          <a:p>
            <a:pPr lvl="2"/>
            <a:r>
              <a:rPr lang="en-US" dirty="0"/>
              <a:t>Responsible AI</a:t>
            </a:r>
          </a:p>
          <a:p>
            <a:endParaRPr lang="en-US" dirty="0"/>
          </a:p>
        </p:txBody>
      </p:sp>
      <p:sp>
        <p:nvSpPr>
          <p:cNvPr id="4" name="Content Placeholder 3">
            <a:extLst>
              <a:ext uri="{FF2B5EF4-FFF2-40B4-BE49-F238E27FC236}">
                <a16:creationId xmlns:a16="http://schemas.microsoft.com/office/drawing/2014/main" id="{FF86A9FC-F2A3-7E74-D136-D909AFD1CDD7}"/>
              </a:ext>
            </a:extLst>
          </p:cNvPr>
          <p:cNvSpPr>
            <a:spLocks noGrp="1"/>
          </p:cNvSpPr>
          <p:nvPr>
            <p:ph sz="half" idx="2"/>
          </p:nvPr>
        </p:nvSpPr>
        <p:spPr/>
        <p:txBody>
          <a:bodyPr>
            <a:normAutofit/>
          </a:bodyPr>
          <a:lstStyle/>
          <a:p>
            <a:r>
              <a:rPr lang="en-US" dirty="0"/>
              <a:t>Agreement: </a:t>
            </a:r>
          </a:p>
          <a:p>
            <a:pPr lvl="1"/>
            <a:r>
              <a:rPr lang="en-US" dirty="0" err="1"/>
              <a:t>hyp</a:t>
            </a:r>
            <a:r>
              <a:rPr lang="en-US" dirty="0"/>
              <a:t> = gold</a:t>
            </a:r>
          </a:p>
          <a:p>
            <a:r>
              <a:rPr lang="en-US" dirty="0"/>
              <a:t>Verification:</a:t>
            </a:r>
          </a:p>
          <a:p>
            <a:pPr lvl="1"/>
            <a:r>
              <a:rPr lang="en-US" dirty="0"/>
              <a:t>Search finds 2+ examples in publications</a:t>
            </a:r>
          </a:p>
        </p:txBody>
      </p:sp>
      <p:sp>
        <p:nvSpPr>
          <p:cNvPr id="5" name="Date Placeholder 4">
            <a:extLst>
              <a:ext uri="{FF2B5EF4-FFF2-40B4-BE49-F238E27FC236}">
                <a16:creationId xmlns:a16="http://schemas.microsoft.com/office/drawing/2014/main" id="{9BA34F57-3DC7-0330-3AC8-F1A7C387CE8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332E282-B6C5-41B2-DCC9-C37F21E82212}"/>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8" name="Picture 7" descr="A table with text and numbers&#10;&#10;Description automatically generated">
            <a:extLst>
              <a:ext uri="{FF2B5EF4-FFF2-40B4-BE49-F238E27FC236}">
                <a16:creationId xmlns:a16="http://schemas.microsoft.com/office/drawing/2014/main" id="{4DB99FFB-64A9-61B6-9375-111C5F1D64F5}"/>
              </a:ext>
            </a:extLst>
          </p:cNvPr>
          <p:cNvPicPr>
            <a:picLocks noChangeAspect="1"/>
          </p:cNvPicPr>
          <p:nvPr/>
        </p:nvPicPr>
        <p:blipFill>
          <a:blip r:embed="rId2"/>
          <a:stretch>
            <a:fillRect/>
          </a:stretch>
        </p:blipFill>
        <p:spPr>
          <a:xfrm>
            <a:off x="6019800" y="3903995"/>
            <a:ext cx="4814662" cy="2540609"/>
          </a:xfrm>
          <a:prstGeom prst="rect">
            <a:avLst/>
          </a:prstGeom>
        </p:spPr>
      </p:pic>
    </p:spTree>
    <p:extLst>
      <p:ext uri="{BB962C8B-B14F-4D97-AF65-F5344CB8AC3E}">
        <p14:creationId xmlns:p14="http://schemas.microsoft.com/office/powerpoint/2010/main" val="21543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Simple Example: Arithmetic</a:t>
            </a:r>
            <a:br>
              <a:rPr lang="en-US" dirty="0"/>
            </a:br>
            <a:r>
              <a:rPr lang="en-US" sz="3200" dirty="0"/>
              <a:t>(Chomsky: Capturing Relevant Generalizations)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Hypothetical</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Is this progress?</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lstStyle/>
          <a:p>
            <a:r>
              <a:rPr lang="en-US" dirty="0"/>
              <a:t>Empiricism</a:t>
            </a:r>
          </a:p>
          <a:p>
            <a:pPr lvl="1"/>
            <a:r>
              <a:rPr lang="en-US" dirty="0"/>
              <a:t>According to SOTA-Chasing,</a:t>
            </a:r>
          </a:p>
          <a:p>
            <a:pPr lvl="2"/>
            <a:r>
              <a:rPr lang="en-US" dirty="0"/>
              <a:t>Yes</a:t>
            </a:r>
          </a:p>
          <a:p>
            <a:r>
              <a:rPr lang="en-US" dirty="0"/>
              <a:t>Rationalism</a:t>
            </a:r>
          </a:p>
          <a:p>
            <a:pPr lvl="1"/>
            <a:r>
              <a:rPr lang="en-US" dirty="0"/>
              <a:t>According to Minsky &amp; Chomsky,</a:t>
            </a:r>
          </a:p>
          <a:p>
            <a:pPr lvl="2"/>
            <a:r>
              <a:rPr lang="en-US" dirty="0"/>
              <a:t>No</a:t>
            </a:r>
          </a:p>
          <a:p>
            <a:pPr lvl="2"/>
            <a:r>
              <a:rPr lang="en-US" dirty="0" err="1"/>
              <a:t>ChatGPT</a:t>
            </a:r>
            <a:r>
              <a:rPr lang="en-US" dirty="0"/>
              <a:t> is not mastering concepts</a:t>
            </a:r>
          </a:p>
          <a:p>
            <a:pPr lvl="2"/>
            <a:r>
              <a:rPr lang="en-US" dirty="0"/>
              <a:t>“Stochastic Parrots”</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37</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Perceptron: “Can’t Compute Parity”</a:t>
            </a:r>
            <a:br>
              <a:rPr lang="en-US" sz="4000" dirty="0"/>
            </a:br>
            <a:r>
              <a:rPr lang="en-US" sz="4000" dirty="0"/>
              <a:t>(Capturing Relevant Generalizations)</a:t>
            </a:r>
          </a:p>
        </p:txBody>
      </p:sp>
      <p:sp>
        <p:nvSpPr>
          <p:cNvPr id="4" name="Date Placeholder 3"/>
          <p:cNvSpPr>
            <a:spLocks noGrp="1"/>
          </p:cNvSpPr>
          <p:nvPr>
            <p:ph type="dt" sz="half" idx="10"/>
          </p:nvPr>
        </p:nvSpPr>
        <p:spPr/>
        <p:txBody>
          <a:bodyPr/>
          <a:lstStyle/>
          <a:p>
            <a:r>
              <a:rPr lang="en-US"/>
              <a:t>10/12/2023</a:t>
            </a:r>
          </a:p>
        </p:txBody>
      </p:sp>
      <p:sp>
        <p:nvSpPr>
          <p:cNvPr id="6" name="Oval 5"/>
          <p:cNvSpPr/>
          <p:nvPr/>
        </p:nvSpPr>
        <p:spPr>
          <a:xfrm>
            <a:off x="5384801" y="3300419"/>
            <a:ext cx="2370666" cy="75635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Odd</a:t>
            </a:r>
          </a:p>
        </p:txBody>
      </p:sp>
      <p:sp>
        <p:nvSpPr>
          <p:cNvPr id="7" name="Oval 6"/>
          <p:cNvSpPr/>
          <p:nvPr/>
        </p:nvSpPr>
        <p:spPr>
          <a:xfrm>
            <a:off x="1921933" y="3239653"/>
            <a:ext cx="2370666" cy="756355"/>
          </a:xfrm>
          <a:prstGeom prst="ellipse">
            <a:avLst/>
          </a:prstGeom>
          <a:solidFill>
            <a:schemeClr val="accent1"/>
          </a:solidFill>
          <a:ln w="152400" cmpd="thickThi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Even</a:t>
            </a:r>
          </a:p>
        </p:txBody>
      </p:sp>
      <p:sp>
        <p:nvSpPr>
          <p:cNvPr id="8" name="Arc 7"/>
          <p:cNvSpPr/>
          <p:nvPr/>
        </p:nvSpPr>
        <p:spPr>
          <a:xfrm flipV="1">
            <a:off x="3581400" y="3680178"/>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0800000" flipV="1">
            <a:off x="3581400" y="2490623"/>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8770373" flipV="1">
            <a:off x="1814689" y="1977429"/>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3141526" flipV="1">
            <a:off x="7442201" y="2052487"/>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30044" y="1874674"/>
            <a:ext cx="361245" cy="584775"/>
          </a:xfrm>
          <a:prstGeom prst="rect">
            <a:avLst/>
          </a:prstGeom>
          <a:noFill/>
        </p:spPr>
        <p:txBody>
          <a:bodyPr wrap="square" rtlCol="0">
            <a:spAutoFit/>
          </a:bodyPr>
          <a:lstStyle/>
          <a:p>
            <a:r>
              <a:rPr lang="en-US" sz="3200" dirty="0"/>
              <a:t>1</a:t>
            </a:r>
          </a:p>
        </p:txBody>
      </p:sp>
      <p:sp>
        <p:nvSpPr>
          <p:cNvPr id="13" name="TextBox 12"/>
          <p:cNvSpPr txBox="1"/>
          <p:nvPr/>
        </p:nvSpPr>
        <p:spPr>
          <a:xfrm>
            <a:off x="4811888" y="4869732"/>
            <a:ext cx="361245" cy="584775"/>
          </a:xfrm>
          <a:prstGeom prst="rect">
            <a:avLst/>
          </a:prstGeom>
          <a:noFill/>
        </p:spPr>
        <p:txBody>
          <a:bodyPr wrap="square" rtlCol="0">
            <a:spAutoFit/>
          </a:bodyPr>
          <a:lstStyle/>
          <a:p>
            <a:r>
              <a:rPr lang="en-US" sz="3200" dirty="0"/>
              <a:t>1</a:t>
            </a:r>
          </a:p>
        </p:txBody>
      </p:sp>
      <p:sp>
        <p:nvSpPr>
          <p:cNvPr id="14" name="TextBox 13"/>
          <p:cNvSpPr txBox="1"/>
          <p:nvPr/>
        </p:nvSpPr>
        <p:spPr>
          <a:xfrm>
            <a:off x="8302979" y="1734686"/>
            <a:ext cx="361245" cy="584775"/>
          </a:xfrm>
          <a:prstGeom prst="rect">
            <a:avLst/>
          </a:prstGeom>
          <a:noFill/>
        </p:spPr>
        <p:txBody>
          <a:bodyPr wrap="square" rtlCol="0">
            <a:spAutoFit/>
          </a:bodyPr>
          <a:lstStyle/>
          <a:p>
            <a:r>
              <a:rPr lang="en-US" sz="3200" dirty="0"/>
              <a:t>0</a:t>
            </a:r>
          </a:p>
        </p:txBody>
      </p:sp>
      <p:sp>
        <p:nvSpPr>
          <p:cNvPr id="15" name="TextBox 14"/>
          <p:cNvSpPr txBox="1"/>
          <p:nvPr/>
        </p:nvSpPr>
        <p:spPr>
          <a:xfrm>
            <a:off x="860063" y="1693832"/>
            <a:ext cx="361245" cy="584775"/>
          </a:xfrm>
          <a:prstGeom prst="rect">
            <a:avLst/>
          </a:prstGeom>
          <a:noFill/>
        </p:spPr>
        <p:txBody>
          <a:bodyPr wrap="square" rtlCol="0">
            <a:spAutoFit/>
          </a:bodyPr>
          <a:lstStyle/>
          <a:p>
            <a:r>
              <a:rPr lang="en-US" sz="3200"/>
              <a:t>0</a:t>
            </a:r>
            <a:endParaRPr lang="en-US" sz="32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76675" y="2921535"/>
            <a:ext cx="2542822" cy="4813300"/>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8974874" y="952729"/>
                <a:ext cx="2357063" cy="1141033"/>
              </a:xfrm>
              <a:prstGeom prst="wedgeRectCallout">
                <a:avLst>
                  <a:gd name="adj1" fmla="val -60202"/>
                  <a:gd name="adj2" fmla="val 38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t>All Cases in </a:t>
                </a:r>
              </a:p>
              <a:p>
                <a:pPr algn="ctr"/>
                <a14:m>
                  <m:oMath xmlns:m="http://schemas.openxmlformats.org/officeDocument/2006/math">
                    <m:r>
                      <a:rPr lang="en-US" sz="3200" b="0" i="1" dirty="0" smtClean="0">
                        <a:latin typeface="Cambria Math" charset="0"/>
                      </a:rPr>
                      <m:t>𝑂</m:t>
                    </m:r>
                    <m:d>
                      <m:dPr>
                        <m:ctrlPr>
                          <a:rPr lang="mr-IN" sz="3200" b="0" i="1" dirty="0" smtClean="0">
                            <a:latin typeface="Cambria Math" panose="02040503050406030204" pitchFamily="18" charset="0"/>
                          </a:rPr>
                        </m:ctrlPr>
                      </m:dPr>
                      <m:e>
                        <m:r>
                          <a:rPr lang="en-US" sz="3200" b="0" i="1" dirty="0" smtClean="0">
                            <a:latin typeface="Cambria Math" charset="0"/>
                          </a:rPr>
                          <m:t>1</m:t>
                        </m:r>
                      </m:e>
                    </m:d>
                  </m:oMath>
                </a14:m>
                <a:r>
                  <a:rPr lang="en-US" sz="3200" dirty="0"/>
                  <a:t> Space</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8974874" y="952729"/>
                <a:ext cx="2357063" cy="1141033"/>
              </a:xfrm>
              <a:prstGeom prst="wedgeRectCallout">
                <a:avLst>
                  <a:gd name="adj1" fmla="val -60202"/>
                  <a:gd name="adj2" fmla="val 38763"/>
                </a:avLst>
              </a:prstGeom>
              <a:blipFill>
                <a:blip r:embed="rId3"/>
                <a:stretch>
                  <a:fillRect t="-2174" r="-2899"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p:cNvSpPr/>
              <p:nvPr/>
            </p:nvSpPr>
            <p:spPr>
              <a:xfrm>
                <a:off x="9239889" y="3000455"/>
                <a:ext cx="2743200" cy="1149708"/>
              </a:xfrm>
              <a:prstGeom prst="wedgeRectCallout">
                <a:avLst>
                  <a:gd name="adj1" fmla="val -24507"/>
                  <a:gd name="adj2" fmla="val 85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Cambria Math" charset="0"/>
                    <a:cs typeface="Cambria Math" charset="0"/>
                  </a:rPr>
                  <a:t>Some Cases in</a:t>
                </a:r>
              </a:p>
              <a:p>
                <a:pPr algn="ctr"/>
                <a14:m>
                  <m:oMath xmlns:m="http://schemas.openxmlformats.org/officeDocument/2006/math">
                    <m:r>
                      <m:rPr>
                        <m:sty m:val="p"/>
                      </m:rPr>
                      <a:rPr lang="el-GR" sz="3200" i="1" dirty="0" smtClean="0">
                        <a:latin typeface="Cambria Math" charset="0"/>
                        <a:ea typeface="Cambria Math" charset="0"/>
                        <a:cs typeface="Cambria Math" charset="0"/>
                      </a:rPr>
                      <m:t>Ω</m:t>
                    </m:r>
                    <m:d>
                      <m:dPr>
                        <m:ctrlPr>
                          <a:rPr lang="mr-IN" sz="3200" i="1" dirty="0" smtClean="0">
                            <a:latin typeface="Cambria Math" panose="02040503050406030204" pitchFamily="18" charset="0"/>
                            <a:ea typeface="Cambria Math" charset="0"/>
                            <a:cs typeface="Cambria Math" charset="0"/>
                          </a:rPr>
                        </m:ctrlPr>
                      </m:dPr>
                      <m:e>
                        <m:r>
                          <a:rPr lang="en-US" sz="3200" b="0" i="1" dirty="0" smtClean="0">
                            <a:latin typeface="Cambria Math" charset="0"/>
                            <a:ea typeface="Cambria Math" charset="0"/>
                            <a:cs typeface="Cambria Math" charset="0"/>
                          </a:rPr>
                          <m:t>𝑛</m:t>
                        </m:r>
                      </m:e>
                    </m:d>
                  </m:oMath>
                </a14:m>
                <a:r>
                  <a:rPr lang="en-US" sz="3200" dirty="0"/>
                  <a:t> Space</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9239889" y="3000455"/>
                <a:ext cx="2743200" cy="1149708"/>
              </a:xfrm>
              <a:prstGeom prst="wedgeRectCallout">
                <a:avLst>
                  <a:gd name="adj1" fmla="val -24507"/>
                  <a:gd name="adj2" fmla="val 85267"/>
                </a:avLst>
              </a:prstGeom>
              <a:blipFill>
                <a:blip r:embed="rId4"/>
                <a:stretch>
                  <a:fillRect l="-1835" t="-1600" r="-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p:cNvSpPr/>
              <p:nvPr/>
            </p:nvSpPr>
            <p:spPr>
              <a:xfrm>
                <a:off x="4205928" y="6038596"/>
                <a:ext cx="3780144" cy="682879"/>
              </a:xfrm>
              <a:prstGeom prst="wedgeRectCallout">
                <a:avLst>
                  <a:gd name="adj1" fmla="val 48339"/>
                  <a:gd name="adj2" fmla="val -98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Regression: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charset="0"/>
                          </a:rPr>
                          <m:t>𝑛</m:t>
                        </m:r>
                      </m:e>
                      <m:sup>
                        <m:r>
                          <a:rPr lang="en-US" sz="2400" b="0" i="1" dirty="0" smtClean="0">
                            <a:latin typeface="Cambria Math" charset="0"/>
                          </a:rPr>
                          <m:t>𝑡h</m:t>
                        </m:r>
                      </m:sup>
                    </m:sSup>
                  </m:oMath>
                </a14:m>
                <a:r>
                  <a:rPr lang="en-US" sz="2400" dirty="0"/>
                  <a:t> order poly requires </a:t>
                </a:r>
                <a14:m>
                  <m:oMath xmlns:m="http://schemas.openxmlformats.org/officeDocument/2006/math">
                    <m:r>
                      <a:rPr lang="en-US" sz="2400" b="0" i="1" dirty="0" smtClean="0">
                        <a:latin typeface="Cambria Math" charset="0"/>
                      </a:rPr>
                      <m:t>𝑛</m:t>
                    </m:r>
                  </m:oMath>
                </a14:m>
                <a:r>
                  <a:rPr lang="en-US" sz="2400" dirty="0"/>
                  <a:t> parameters</a:t>
                </a:r>
              </a:p>
            </p:txBody>
          </p:sp>
        </mc:Choice>
        <mc:Fallback xmlns="">
          <p:sp>
            <p:nvSpPr>
              <p:cNvPr id="19" name="Rectangular Callout 18"/>
              <p:cNvSpPr>
                <a:spLocks noRot="1" noChangeAspect="1" noMove="1" noResize="1" noEditPoints="1" noAdjustHandles="1" noChangeArrowheads="1" noChangeShapeType="1" noTextEdit="1"/>
              </p:cNvSpPr>
              <p:nvPr/>
            </p:nvSpPr>
            <p:spPr>
              <a:xfrm>
                <a:off x="4205928" y="6038596"/>
                <a:ext cx="3780144" cy="682879"/>
              </a:xfrm>
              <a:prstGeom prst="wedgeRectCallout">
                <a:avLst>
                  <a:gd name="adj1" fmla="val 48339"/>
                  <a:gd name="adj2" fmla="val -98659"/>
                </a:avLst>
              </a:prstGeom>
              <a:blipFill>
                <a:blip r:embed="rId5"/>
                <a:stretch>
                  <a:fillRect r="-667" b="-207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6C5132A-6F5C-89E8-055B-3E47CB9E3E50}"/>
              </a:ext>
            </a:extLst>
          </p:cNvPr>
          <p:cNvSpPr>
            <a:spLocks noGrp="1"/>
          </p:cNvSpPr>
          <p:nvPr>
            <p:ph type="sldNum" sz="quarter" idx="12"/>
          </p:nvPr>
        </p:nvSpPr>
        <p:spPr/>
        <p:txBody>
          <a:bodyPr/>
          <a:lstStyle/>
          <a:p>
            <a:fld id="{9A3E5643-D884-694F-ADCB-3F4DA390586C}" type="slidenum">
              <a:rPr lang="en-US" smtClean="0"/>
              <a:t>38</a:t>
            </a:fld>
            <a:endParaRPr lang="en-US"/>
          </a:p>
        </p:txBody>
      </p:sp>
      <p:pic>
        <p:nvPicPr>
          <p:cNvPr id="3" name="Picture 2" descr="Perceptrons: An Introduction to Computational Geometry">
            <a:extLst>
              <a:ext uri="{FF2B5EF4-FFF2-40B4-BE49-F238E27FC236}">
                <a16:creationId xmlns:a16="http://schemas.microsoft.com/office/drawing/2014/main" id="{E13E45D0-DB3F-B74E-4EA0-3283190A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3" y="4026463"/>
            <a:ext cx="1854029" cy="27849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EE3161-1C5F-57CD-C1D4-B0F86720445D}"/>
              </a:ext>
            </a:extLst>
          </p:cNvPr>
          <p:cNvSpPr txBox="1"/>
          <p:nvPr/>
        </p:nvSpPr>
        <p:spPr>
          <a:xfrm>
            <a:off x="1921932" y="5987180"/>
            <a:ext cx="2194850" cy="707886"/>
          </a:xfrm>
          <a:prstGeom prst="rect">
            <a:avLst/>
          </a:prstGeom>
          <a:noFill/>
        </p:spPr>
        <p:txBody>
          <a:bodyPr wrap="square" rtlCol="0">
            <a:spAutoFit/>
          </a:bodyPr>
          <a:lstStyle/>
          <a:p>
            <a:r>
              <a:rPr lang="en-US" sz="2000" dirty="0"/>
              <a:t>Minsky rejects deep nets (1969)</a:t>
            </a:r>
          </a:p>
        </p:txBody>
      </p:sp>
    </p:spTree>
    <p:extLst>
      <p:ext uri="{BB962C8B-B14F-4D97-AF65-F5344CB8AC3E}">
        <p14:creationId xmlns:p14="http://schemas.microsoft.com/office/powerpoint/2010/main" val="54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E52AD6-5065-460E-A19C-C10D6754BEE7}"/>
              </a:ext>
            </a:extLst>
          </p:cNvPr>
          <p:cNvSpPr>
            <a:spLocks noGrp="1"/>
          </p:cNvSpPr>
          <p:nvPr>
            <p:ph type="title"/>
          </p:nvPr>
        </p:nvSpPr>
        <p:spPr>
          <a:xfrm>
            <a:off x="4787153" y="369814"/>
            <a:ext cx="5525519" cy="1325563"/>
          </a:xfrm>
        </p:spPr>
        <p:txBody>
          <a:bodyPr>
            <a:normAutofit fontScale="90000"/>
          </a:bodyPr>
          <a:lstStyle/>
          <a:p>
            <a:r>
              <a:rPr lang="en-US" sz="2000" b="0" i="0" dirty="0">
                <a:solidFill>
                  <a:srgbClr val="333333"/>
                </a:solidFill>
                <a:effectLst/>
                <a:latin typeface="HelveticaNeue Regular"/>
              </a:rPr>
              <a:t>N. Chomsky, "Three models for the description of language," in </a:t>
            </a:r>
            <a:r>
              <a:rPr lang="en-US" sz="2000" b="0" i="1" dirty="0">
                <a:solidFill>
                  <a:srgbClr val="333333"/>
                </a:solidFill>
                <a:effectLst/>
                <a:latin typeface="HelveticaNeue Regular"/>
              </a:rPr>
              <a:t>IRE Transactions on Information Theory</a:t>
            </a:r>
            <a:r>
              <a:rPr lang="en-US" sz="2000" b="0" i="0" dirty="0">
                <a:solidFill>
                  <a:srgbClr val="333333"/>
                </a:solidFill>
                <a:effectLst/>
                <a:latin typeface="HelveticaNeue Regular"/>
              </a:rPr>
              <a:t>, vol. 2, no. 3, pp. 113-124, September 1956,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10.1109/TIT.1956.1056813</a:t>
            </a:r>
            <a:endParaRPr lang="en-US" sz="3600" dirty="0"/>
          </a:p>
        </p:txBody>
      </p:sp>
      <p:pic>
        <p:nvPicPr>
          <p:cNvPr id="8" name="Content Placeholder 7" descr="A black text on a white background&#10;&#10;Description automatically generated">
            <a:extLst>
              <a:ext uri="{FF2B5EF4-FFF2-40B4-BE49-F238E27FC236}">
                <a16:creationId xmlns:a16="http://schemas.microsoft.com/office/drawing/2014/main" id="{F2A26B41-D3BF-5449-B4AC-CE1058CC8848}"/>
              </a:ext>
            </a:extLst>
          </p:cNvPr>
          <p:cNvPicPr>
            <a:picLocks noGrp="1" noChangeAspect="1"/>
          </p:cNvPicPr>
          <p:nvPr>
            <p:ph idx="1"/>
          </p:nvPr>
        </p:nvPicPr>
        <p:blipFill>
          <a:blip r:embed="rId2"/>
          <a:stretch>
            <a:fillRect/>
          </a:stretch>
        </p:blipFill>
        <p:spPr>
          <a:xfrm>
            <a:off x="4615967" y="1917897"/>
            <a:ext cx="7522244" cy="2942604"/>
          </a:xfrm>
        </p:spPr>
      </p:pic>
      <p:sp>
        <p:nvSpPr>
          <p:cNvPr id="5" name="Date Placeholder 4">
            <a:extLst>
              <a:ext uri="{FF2B5EF4-FFF2-40B4-BE49-F238E27FC236}">
                <a16:creationId xmlns:a16="http://schemas.microsoft.com/office/drawing/2014/main" id="{1950BA29-FD71-058B-80FB-9BF273018E15}"/>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1272C7D-4CB0-4301-AABC-F5079D00A87C}"/>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11" name="Picture 2">
            <a:extLst>
              <a:ext uri="{FF2B5EF4-FFF2-40B4-BE49-F238E27FC236}">
                <a16:creationId xmlns:a16="http://schemas.microsoft.com/office/drawing/2014/main" id="{27A9AAE1-D390-53EF-91BD-431BE108E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13" y="136525"/>
            <a:ext cx="1680067" cy="16800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erceptrons: An Introduction to Computational Geometry">
            <a:extLst>
              <a:ext uri="{FF2B5EF4-FFF2-40B4-BE49-F238E27FC236}">
                <a16:creationId xmlns:a16="http://schemas.microsoft.com/office/drawing/2014/main" id="{1D67CD3C-2D2D-136E-7B99-D42A2EB3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9" y="978588"/>
            <a:ext cx="3339150" cy="50156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B831D0-4683-21CF-1EFD-E6AF41AEAF46}"/>
              </a:ext>
            </a:extLst>
          </p:cNvPr>
          <p:cNvSpPr txBox="1"/>
          <p:nvPr/>
        </p:nvSpPr>
        <p:spPr>
          <a:xfrm>
            <a:off x="243304" y="438430"/>
            <a:ext cx="4299358" cy="461665"/>
          </a:xfrm>
          <a:prstGeom prst="rect">
            <a:avLst/>
          </a:prstGeom>
          <a:noFill/>
        </p:spPr>
        <p:txBody>
          <a:bodyPr wrap="square" rtlCol="0">
            <a:spAutoFit/>
          </a:bodyPr>
          <a:lstStyle/>
          <a:p>
            <a:r>
              <a:rPr lang="en-US" sz="2400" dirty="0"/>
              <a:t>Minsky rejects deep nets (1969)</a:t>
            </a:r>
          </a:p>
        </p:txBody>
      </p:sp>
      <p:sp>
        <p:nvSpPr>
          <p:cNvPr id="15" name="Rounded Rectangular Callout 14">
            <a:extLst>
              <a:ext uri="{FF2B5EF4-FFF2-40B4-BE49-F238E27FC236}">
                <a16:creationId xmlns:a16="http://schemas.microsoft.com/office/drawing/2014/main" id="{073630A5-2126-04A4-5019-61C3EE5A8380}"/>
              </a:ext>
            </a:extLst>
          </p:cNvPr>
          <p:cNvSpPr/>
          <p:nvPr/>
        </p:nvSpPr>
        <p:spPr>
          <a:xfrm>
            <a:off x="5833349" y="4992517"/>
            <a:ext cx="3300261" cy="911257"/>
          </a:xfrm>
          <a:prstGeom prst="wedgeRoundRectCallout">
            <a:avLst>
              <a:gd name="adj1" fmla="val 21584"/>
              <a:gd name="adj2" fmla="val -81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Introduced Chomsky Hierarchy:</a:t>
            </a:r>
          </a:p>
          <a:p>
            <a:pPr algn="ctr"/>
            <a:r>
              <a:rPr lang="en-US" dirty="0"/>
              <a:t>Finite State </a:t>
            </a:r>
            <a:r>
              <a:rPr lang="en-US" dirty="0">
                <a:sym typeface="Wingdings" pitchFamily="2" charset="2"/>
              </a:rPr>
              <a:t> Turing Machines</a:t>
            </a:r>
            <a:endParaRPr lang="en-US" dirty="0"/>
          </a:p>
        </p:txBody>
      </p:sp>
    </p:spTree>
    <p:extLst>
      <p:ext uri="{BB962C8B-B14F-4D97-AF65-F5344CB8AC3E}">
        <p14:creationId xmlns:p14="http://schemas.microsoft.com/office/powerpoint/2010/main" val="195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CC6B7D12-7FEA-F412-E030-083576F3E9CA}"/>
              </a:ext>
            </a:extLst>
          </p:cNvPr>
          <p:cNvPicPr>
            <a:picLocks noChangeAspect="1"/>
          </p:cNvPicPr>
          <p:nvPr/>
        </p:nvPicPr>
        <p:blipFill>
          <a:blip r:embed="rId2"/>
          <a:stretch>
            <a:fillRect/>
          </a:stretch>
        </p:blipFill>
        <p:spPr>
          <a:xfrm>
            <a:off x="6369258" y="59869"/>
            <a:ext cx="5695495" cy="6858000"/>
          </a:xfrm>
          <a:prstGeom prst="rect">
            <a:avLst/>
          </a:prstGeom>
        </p:spPr>
      </p:pic>
      <p:sp>
        <p:nvSpPr>
          <p:cNvPr id="2" name="Title 1">
            <a:extLst>
              <a:ext uri="{FF2B5EF4-FFF2-40B4-BE49-F238E27FC236}">
                <a16:creationId xmlns:a16="http://schemas.microsoft.com/office/drawing/2014/main" id="{BAE236FB-3320-EA9B-F7DF-BD08D2C92F3E}"/>
              </a:ext>
            </a:extLst>
          </p:cNvPr>
          <p:cNvSpPr>
            <a:spLocks noGrp="1"/>
          </p:cNvSpPr>
          <p:nvPr>
            <p:ph type="title"/>
          </p:nvPr>
        </p:nvSpPr>
        <p:spPr/>
        <p:txBody>
          <a:bodyPr>
            <a:normAutofit fontScale="90000"/>
          </a:bodyPr>
          <a:lstStyle/>
          <a:p>
            <a:r>
              <a:rPr lang="en-US" sz="7300" dirty="0"/>
              <a:t>Benchmarking:</a:t>
            </a:r>
            <a:br>
              <a:rPr lang="en-US" dirty="0"/>
            </a:br>
            <a:r>
              <a:rPr lang="en-US" sz="3600" dirty="0"/>
              <a:t>Extrapolation: Past </a:t>
            </a:r>
            <a:r>
              <a:rPr lang="en-US" sz="3600" dirty="0">
                <a:sym typeface="Wingdings" pitchFamily="2" charset="2"/>
              </a:rPr>
              <a:t> Future</a:t>
            </a:r>
            <a:endParaRPr lang="en-US" dirty="0"/>
          </a:p>
        </p:txBody>
      </p:sp>
      <p:sp>
        <p:nvSpPr>
          <p:cNvPr id="3" name="Content Placeholder 2">
            <a:extLst>
              <a:ext uri="{FF2B5EF4-FFF2-40B4-BE49-F238E27FC236}">
                <a16:creationId xmlns:a16="http://schemas.microsoft.com/office/drawing/2014/main" id="{89ACF99B-15D4-3A7D-D36F-6815116E5C33}"/>
              </a:ext>
            </a:extLst>
          </p:cNvPr>
          <p:cNvSpPr>
            <a:spLocks noGrp="1"/>
          </p:cNvSpPr>
          <p:nvPr>
            <p:ph idx="1"/>
          </p:nvPr>
        </p:nvSpPr>
        <p:spPr>
          <a:xfrm>
            <a:off x="838200" y="1825625"/>
            <a:ext cx="4478461" cy="4351338"/>
          </a:xfrm>
        </p:spPr>
        <p:txBody>
          <a:bodyPr/>
          <a:lstStyle/>
          <a:p>
            <a:r>
              <a:rPr lang="en-US" i="0" u="none" strike="noStrike" dirty="0">
                <a:effectLst/>
                <a:latin typeface="-apple-system"/>
              </a:rPr>
              <a:t>ACL-2021 Workshop</a:t>
            </a:r>
          </a:p>
          <a:p>
            <a:pPr lvl="1"/>
            <a:r>
              <a:rPr lang="en-US" dirty="0">
                <a:latin typeface="-apple-system"/>
              </a:rPr>
              <a:t>Benchmarking: </a:t>
            </a:r>
          </a:p>
          <a:p>
            <a:pPr lvl="1"/>
            <a:r>
              <a:rPr lang="en-US" dirty="0">
                <a:latin typeface="-apple-system"/>
              </a:rPr>
              <a:t>Past, Present and Future</a:t>
            </a:r>
            <a:endParaRPr lang="en-US" i="0" u="none" strike="noStrike" dirty="0">
              <a:effectLst/>
              <a:latin typeface="-apple-system"/>
            </a:endParaRPr>
          </a:p>
          <a:p>
            <a:pPr lvl="2"/>
            <a:r>
              <a:rPr lang="en-US" i="0" u="none" strike="noStrike" dirty="0">
                <a:effectLst/>
                <a:latin typeface="-apple-system"/>
                <a:hlinkClick r:id="rId3"/>
              </a:rPr>
              <a:t>https://github.com/kwchurch/Benchmarking_past_present_future</a:t>
            </a:r>
            <a:r>
              <a:rPr lang="en-US" i="0" u="none" strike="noStrike" dirty="0">
                <a:effectLst/>
                <a:latin typeface="-apple-system"/>
              </a:rPr>
              <a:t> </a:t>
            </a:r>
            <a:endParaRPr lang="en-US" i="0" u="none" strike="noStrike" dirty="0">
              <a:effectLst/>
              <a:latin typeface="-apple-system"/>
              <a:hlinkClick r:id="rId4">
                <a:extLst>
                  <a:ext uri="{A12FA001-AC4F-418D-AE19-62706E023703}">
                    <ahyp:hlinkClr xmlns:ahyp="http://schemas.microsoft.com/office/drawing/2018/hyperlinkcolor" val="tx"/>
                  </a:ext>
                </a:extLst>
              </a:hlinkClick>
            </a:endParaRPr>
          </a:p>
        </p:txBody>
      </p:sp>
      <p:sp>
        <p:nvSpPr>
          <p:cNvPr id="5" name="Date Placeholder 4">
            <a:extLst>
              <a:ext uri="{FF2B5EF4-FFF2-40B4-BE49-F238E27FC236}">
                <a16:creationId xmlns:a16="http://schemas.microsoft.com/office/drawing/2014/main" id="{B64FD3C7-DCDC-0240-C317-781588C58A1C}"/>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FA44984-0BB4-1F13-9013-B39DC117B35B}"/>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7" name="Picture 6">
            <a:extLst>
              <a:ext uri="{FF2B5EF4-FFF2-40B4-BE49-F238E27FC236}">
                <a16:creationId xmlns:a16="http://schemas.microsoft.com/office/drawing/2014/main" id="{28C2C20A-DB43-964E-EBF5-0865BBDCEAD6}"/>
              </a:ext>
            </a:extLst>
          </p:cNvPr>
          <p:cNvPicPr>
            <a:picLocks noChangeAspect="1"/>
          </p:cNvPicPr>
          <p:nvPr/>
        </p:nvPicPr>
        <p:blipFill>
          <a:blip r:embed="rId5"/>
          <a:stretch>
            <a:fillRect/>
          </a:stretch>
        </p:blipFill>
        <p:spPr>
          <a:xfrm>
            <a:off x="127247" y="4594766"/>
            <a:ext cx="1717134" cy="1717134"/>
          </a:xfrm>
          <a:prstGeom prst="rect">
            <a:avLst/>
          </a:prstGeom>
        </p:spPr>
      </p:pic>
      <p:sp>
        <p:nvSpPr>
          <p:cNvPr id="4" name="Rounded Rectangle 3">
            <a:extLst>
              <a:ext uri="{FF2B5EF4-FFF2-40B4-BE49-F238E27FC236}">
                <a16:creationId xmlns:a16="http://schemas.microsoft.com/office/drawing/2014/main" id="{77D4CA55-829D-F13F-5ACE-E0C1BA3BD96B}"/>
              </a:ext>
            </a:extLst>
          </p:cNvPr>
          <p:cNvSpPr/>
          <p:nvPr/>
        </p:nvSpPr>
        <p:spPr>
          <a:xfrm>
            <a:off x="6861032" y="1551120"/>
            <a:ext cx="1833981" cy="444824"/>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2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4401-B34A-EBFE-B997-3EE6FE689B5C}"/>
              </a:ext>
            </a:extLst>
          </p:cNvPr>
          <p:cNvSpPr>
            <a:spLocks noGrp="1"/>
          </p:cNvSpPr>
          <p:nvPr>
            <p:ph type="title"/>
          </p:nvPr>
        </p:nvSpPr>
        <p:spPr/>
        <p:txBody>
          <a:bodyPr/>
          <a:lstStyle/>
          <a:p>
            <a:r>
              <a:rPr lang="en-US" dirty="0"/>
              <a:t>Capturing Generalizations Argument</a:t>
            </a:r>
          </a:p>
        </p:txBody>
      </p:sp>
      <p:sp>
        <p:nvSpPr>
          <p:cNvPr id="3" name="Text Placeholder 2">
            <a:extLst>
              <a:ext uri="{FF2B5EF4-FFF2-40B4-BE49-F238E27FC236}">
                <a16:creationId xmlns:a16="http://schemas.microsoft.com/office/drawing/2014/main" id="{F2FE94C5-86B8-FE1C-D6AF-3B24176178D4}"/>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5336075C-F944-4778-F889-8ACF3488FC07}"/>
              </a:ext>
            </a:extLst>
          </p:cNvPr>
          <p:cNvSpPr>
            <a:spLocks noGrp="1"/>
          </p:cNvSpPr>
          <p:nvPr>
            <p:ph sz="half" idx="2"/>
          </p:nvPr>
        </p:nvSpPr>
        <p:spPr/>
        <p:txBody>
          <a:bodyPr/>
          <a:lstStyle/>
          <a:p>
            <a:r>
              <a:rPr lang="en-US" dirty="0"/>
              <a:t>Long-Term Focus</a:t>
            </a:r>
          </a:p>
          <a:p>
            <a:pPr lvl="1"/>
            <a:r>
              <a:rPr lang="en-US" dirty="0"/>
              <a:t>Can’t get to moon by </a:t>
            </a:r>
          </a:p>
          <a:p>
            <a:pPr lvl="1"/>
            <a:r>
              <a:rPr lang="en-US" dirty="0"/>
              <a:t>Incremental short-term local optimization</a:t>
            </a:r>
          </a:p>
        </p:txBody>
      </p:sp>
      <p:sp>
        <p:nvSpPr>
          <p:cNvPr id="5" name="Text Placeholder 4">
            <a:extLst>
              <a:ext uri="{FF2B5EF4-FFF2-40B4-BE49-F238E27FC236}">
                <a16:creationId xmlns:a16="http://schemas.microsoft.com/office/drawing/2014/main" id="{5866129C-5396-2913-9F46-99C659D93548}"/>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31B52395-0EC0-68CA-C4B3-7F4C8F143474}"/>
              </a:ext>
            </a:extLst>
          </p:cNvPr>
          <p:cNvSpPr>
            <a:spLocks noGrp="1"/>
          </p:cNvSpPr>
          <p:nvPr>
            <p:ph sz="quarter" idx="4"/>
          </p:nvPr>
        </p:nvSpPr>
        <p:spPr/>
        <p:txBody>
          <a:bodyPr/>
          <a:lstStyle/>
          <a:p>
            <a:r>
              <a:rPr lang="en-US" dirty="0"/>
              <a:t>Dismisses Short-term Progress</a:t>
            </a:r>
          </a:p>
          <a:p>
            <a:pPr lvl="1"/>
            <a:r>
              <a:rPr lang="en-US" dirty="0"/>
              <a:t>Sometimes it is useful</a:t>
            </a:r>
          </a:p>
          <a:p>
            <a:pPr lvl="1"/>
            <a:r>
              <a:rPr lang="en-US" dirty="0"/>
              <a:t>to solve some simple special cases</a:t>
            </a:r>
          </a:p>
          <a:p>
            <a:pPr lvl="2"/>
            <a:r>
              <a:rPr lang="en-US" dirty="0"/>
              <a:t>(addition of small numbers)</a:t>
            </a:r>
          </a:p>
          <a:p>
            <a:r>
              <a:rPr lang="en-US" dirty="0"/>
              <a:t>Not constructive:</a:t>
            </a:r>
          </a:p>
          <a:p>
            <a:pPr lvl="1"/>
            <a:r>
              <a:rPr lang="en-US" dirty="0"/>
              <a:t>“MIT School of Negativity”</a:t>
            </a:r>
          </a:p>
        </p:txBody>
      </p:sp>
      <p:sp>
        <p:nvSpPr>
          <p:cNvPr id="7" name="Date Placeholder 6">
            <a:extLst>
              <a:ext uri="{FF2B5EF4-FFF2-40B4-BE49-F238E27FC236}">
                <a16:creationId xmlns:a16="http://schemas.microsoft.com/office/drawing/2014/main" id="{B7272F3C-5281-0699-3266-131BB2700704}"/>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C5E2B221-64AE-152C-1EC0-D0BCE49007C9}"/>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29698" name="Picture 2" descr="To The Moon GIF by Barbara Pozzi - Find &amp; Share on GIPHY">
            <a:extLst>
              <a:ext uri="{FF2B5EF4-FFF2-40B4-BE49-F238E27FC236}">
                <a16:creationId xmlns:a16="http://schemas.microsoft.com/office/drawing/2014/main" id="{1B56AF39-6638-C434-993F-FEAAC94F4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85" y="4185839"/>
            <a:ext cx="3137430" cy="23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450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p:txBody>
          <a:bodyPr>
            <a:normAutofit/>
          </a:bodyPr>
          <a:lstStyle/>
          <a:p>
            <a:r>
              <a:rPr lang="en-US" dirty="0" err="1"/>
              <a:t>ChatGPT’s</a:t>
            </a:r>
            <a:r>
              <a:rPr lang="en-US" dirty="0"/>
              <a:t> 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(trustworthiness)</a:t>
            </a:r>
          </a:p>
          <a:p>
            <a:pPr lvl="1"/>
            <a:r>
              <a:rPr lang="en-US" dirty="0"/>
              <a:t>in order to make relatively quick progress on fluency</a:t>
            </a:r>
          </a:p>
          <a:p>
            <a:pPr lvl="1"/>
            <a:r>
              <a:rPr lang="en-US" dirty="0"/>
              <a:t>by reviving empirical methods from the 1950s (Shannon,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41</a:t>
            </a:fld>
            <a:endParaRPr lang="en-US"/>
          </a:p>
        </p:txBody>
      </p:sp>
    </p:spTree>
    <p:extLst>
      <p:ext uri="{BB962C8B-B14F-4D97-AF65-F5344CB8AC3E}">
        <p14:creationId xmlns:p14="http://schemas.microsoft.com/office/powerpoint/2010/main" val="2926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lstStyle/>
          <a:p>
            <a:r>
              <a:rPr lang="en-US" dirty="0"/>
              <a:t>How Hard are Hallucinations?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42</a:t>
            </a:fld>
            <a:endParaRPr lang="en-US"/>
          </a:p>
        </p:txBody>
      </p:sp>
    </p:spTree>
    <p:extLst>
      <p:ext uri="{BB962C8B-B14F-4D97-AF65-F5344CB8AC3E}">
        <p14:creationId xmlns:p14="http://schemas.microsoft.com/office/powerpoint/2010/main" val="10784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Medium – Knowledge graphs</a:t>
            </a:r>
          </a:p>
        </p:txBody>
      </p:sp>
    </p:spTree>
    <p:extLst>
      <p:ext uri="{BB962C8B-B14F-4D97-AF65-F5344CB8AC3E}">
        <p14:creationId xmlns:p14="http://schemas.microsoft.com/office/powerpoint/2010/main" val="2022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idx="1"/>
          </p:nvPr>
        </p:nvSpPr>
        <p:spPr/>
        <p:txBody>
          <a:bodyPr/>
          <a:lstStyle/>
          <a:p>
            <a:r>
              <a:rPr lang="en-US" dirty="0"/>
              <a:t>Knowledge graph (KG) describes objects of interest and connections</a:t>
            </a:r>
          </a:p>
          <a:p>
            <a:r>
              <a:rPr lang="en-US" dirty="0"/>
              <a:t>Organizing data as nodes and edges</a:t>
            </a:r>
          </a:p>
          <a:p>
            <a:r>
              <a:rPr lang="en-US" dirty="0"/>
              <a:t>Examples</a:t>
            </a:r>
          </a:p>
          <a:p>
            <a:pPr lvl="1"/>
            <a:r>
              <a:rPr lang="en-US" dirty="0"/>
              <a:t>Microsoft Satori, Google Knowledge Graph, Amazon Product Graph</a:t>
            </a:r>
          </a:p>
          <a:p>
            <a:pPr lvl="1"/>
            <a:r>
              <a:rPr lang="en-US" dirty="0"/>
              <a:t>Knowledge bases (KBs): </a:t>
            </a:r>
            <a:r>
              <a:rPr lang="en-US" dirty="0" err="1"/>
              <a:t>Yago</a:t>
            </a:r>
            <a:r>
              <a:rPr lang="en-US" dirty="0"/>
              <a:t>, Freebase</a:t>
            </a:r>
          </a:p>
          <a:p>
            <a:r>
              <a:rPr lang="en-US" dirty="0"/>
              <a:t>Knowledge graph and knowledge base terms are used interchangeably</a:t>
            </a:r>
          </a:p>
        </p:txBody>
      </p:sp>
    </p:spTree>
    <p:extLst>
      <p:ext uri="{BB962C8B-B14F-4D97-AF65-F5344CB8AC3E}">
        <p14:creationId xmlns:p14="http://schemas.microsoft.com/office/powerpoint/2010/main" val="410528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6476-6D32-49C3-8533-4C5D3FD19918}"/>
              </a:ext>
            </a:extLst>
          </p:cNvPr>
          <p:cNvSpPr>
            <a:spLocks noGrp="1"/>
          </p:cNvSpPr>
          <p:nvPr>
            <p:ph type="title"/>
          </p:nvPr>
        </p:nvSpPr>
        <p:spPr/>
        <p:txBody>
          <a:bodyPr/>
          <a:lstStyle/>
          <a:p>
            <a:r>
              <a:rPr lang="en-US" dirty="0"/>
              <a:t>Introduction - II</a:t>
            </a:r>
          </a:p>
        </p:txBody>
      </p:sp>
      <p:sp>
        <p:nvSpPr>
          <p:cNvPr id="3" name="Text Placeholder 2">
            <a:extLst>
              <a:ext uri="{FF2B5EF4-FFF2-40B4-BE49-F238E27FC236}">
                <a16:creationId xmlns:a16="http://schemas.microsoft.com/office/drawing/2014/main" id="{5BDCA345-FBC5-4538-B847-8B988697C721}"/>
              </a:ext>
            </a:extLst>
          </p:cNvPr>
          <p:cNvSpPr>
            <a:spLocks noGrp="1"/>
          </p:cNvSpPr>
          <p:nvPr>
            <p:ph idx="1"/>
          </p:nvPr>
        </p:nvSpPr>
        <p:spPr/>
        <p:txBody>
          <a:bodyPr>
            <a:normAutofit fontScale="92500" lnSpcReduction="10000"/>
          </a:bodyPr>
          <a:lstStyle/>
          <a:p>
            <a:r>
              <a:rPr lang="en-US" dirty="0"/>
              <a:t>How to identify nodes and derives edges</a:t>
            </a:r>
          </a:p>
          <a:p>
            <a:r>
              <a:rPr lang="en-US" dirty="0"/>
              <a:t>So far, most research on KGs/KBs use Wikipedia as source</a:t>
            </a:r>
          </a:p>
          <a:p>
            <a:pPr lvl="1"/>
            <a:r>
              <a:rPr lang="en-US" dirty="0"/>
              <a:t>Benefits: easy to read, easy to parse, </a:t>
            </a:r>
            <a:r>
              <a:rPr lang="en-US" dirty="0" err="1"/>
              <a:t>Wikipedians</a:t>
            </a:r>
            <a:endParaRPr lang="en-US" dirty="0"/>
          </a:p>
          <a:p>
            <a:pPr lvl="1"/>
            <a:r>
              <a:rPr lang="en-US" dirty="0"/>
              <a:t>Drawbacks: coverage, outdated content, bias</a:t>
            </a:r>
          </a:p>
          <a:p>
            <a:r>
              <a:rPr lang="en-US" dirty="0"/>
              <a:t>What do we do when there is no Wikipedia?</a:t>
            </a:r>
          </a:p>
          <a:p>
            <a:r>
              <a:rPr lang="en-US" dirty="0"/>
              <a:t>… and there are plenty of examples in the real world</a:t>
            </a:r>
          </a:p>
          <a:p>
            <a:r>
              <a:rPr lang="en-US" dirty="0"/>
              <a:t>More specifically</a:t>
            </a:r>
          </a:p>
          <a:p>
            <a:pPr lvl="1"/>
            <a:r>
              <a:rPr lang="en-US" sz="2000" dirty="0"/>
              <a:t>KG is a repository of entities, types and relationships</a:t>
            </a:r>
          </a:p>
          <a:p>
            <a:pPr lvl="1"/>
            <a:r>
              <a:rPr lang="en-US" sz="2000" dirty="0"/>
              <a:t>KG defines entities, types, attributes, relations, provenance</a:t>
            </a:r>
          </a:p>
          <a:p>
            <a:pPr lvl="1"/>
            <a:r>
              <a:rPr lang="en-US" sz="2000" dirty="0"/>
              <a:t>KG is data</a:t>
            </a:r>
          </a:p>
          <a:p>
            <a:pPr lvl="1"/>
            <a:r>
              <a:rPr lang="en-US" sz="2000" dirty="0"/>
              <a:t>KG evolves and needs maintenance </a:t>
            </a:r>
          </a:p>
          <a:p>
            <a:pPr lvl="1"/>
            <a:endParaRPr lang="en-US" dirty="0"/>
          </a:p>
          <a:p>
            <a:endParaRPr lang="en-US" dirty="0"/>
          </a:p>
        </p:txBody>
      </p:sp>
    </p:spTree>
    <p:extLst>
      <p:ext uri="{BB962C8B-B14F-4D97-AF65-F5344CB8AC3E}">
        <p14:creationId xmlns:p14="http://schemas.microsoft.com/office/powerpoint/2010/main" val="891393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KG vs DB</a:t>
            </a:r>
          </a:p>
        </p:txBody>
      </p:sp>
      <p:sp>
        <p:nvSpPr>
          <p:cNvPr id="3" name="Text Placeholder 2">
            <a:extLst>
              <a:ext uri="{FF2B5EF4-FFF2-40B4-BE49-F238E27FC236}">
                <a16:creationId xmlns:a16="http://schemas.microsoft.com/office/drawing/2014/main" id="{11C0325B-ABA8-40BB-A8DB-41598654EA5E}"/>
              </a:ext>
            </a:extLst>
          </p:cNvPr>
          <p:cNvSpPr>
            <a:spLocks noGrp="1"/>
          </p:cNvSpPr>
          <p:nvPr>
            <p:ph idx="1"/>
          </p:nvPr>
        </p:nvSpPr>
        <p:spPr/>
        <p:txBody>
          <a:bodyPr/>
          <a:lstStyle/>
          <a:p>
            <a:r>
              <a:rPr lang="en-US" dirty="0"/>
              <a:t>What’s the difference? </a:t>
            </a:r>
          </a:p>
          <a:p>
            <a:r>
              <a:rPr lang="en-US" dirty="0"/>
              <a:t>DB</a:t>
            </a:r>
          </a:p>
          <a:p>
            <a:pPr lvl="1"/>
            <a:r>
              <a:rPr lang="en-US" dirty="0"/>
              <a:t>Store data for a specific application purpose</a:t>
            </a:r>
          </a:p>
          <a:p>
            <a:pPr lvl="1"/>
            <a:r>
              <a:rPr lang="en-US" dirty="0"/>
              <a:t>Semantics understood by those who built it and use it</a:t>
            </a:r>
          </a:p>
          <a:p>
            <a:pPr lvl="1"/>
            <a:r>
              <a:rPr lang="en-US" dirty="0"/>
              <a:t>Tables, columns, attributes</a:t>
            </a:r>
          </a:p>
          <a:p>
            <a:r>
              <a:rPr lang="en-US" dirty="0"/>
              <a:t>KG</a:t>
            </a:r>
          </a:p>
          <a:p>
            <a:pPr lvl="1"/>
            <a:r>
              <a:rPr lang="en-US" dirty="0"/>
              <a:t>All we know about a slice of the world </a:t>
            </a:r>
          </a:p>
          <a:p>
            <a:pPr lvl="1"/>
            <a:r>
              <a:rPr lang="en-US" dirty="0"/>
              <a:t>Semantics understood and agreed by all stakeholders</a:t>
            </a:r>
          </a:p>
          <a:p>
            <a:pPr lvl="1"/>
            <a:r>
              <a:rPr lang="en-US" dirty="0"/>
              <a:t>Application independent</a:t>
            </a:r>
          </a:p>
          <a:p>
            <a:pPr lvl="1"/>
            <a:r>
              <a:rPr lang="en-US" dirty="0"/>
              <a:t>Things, not strings</a:t>
            </a:r>
          </a:p>
        </p:txBody>
      </p:sp>
    </p:spTree>
    <p:extLst>
      <p:ext uri="{BB962C8B-B14F-4D97-AF65-F5344CB8AC3E}">
        <p14:creationId xmlns:p14="http://schemas.microsoft.com/office/powerpoint/2010/main" val="1837142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11C0325B-ABA8-40BB-A8DB-41598654EA5E}"/>
              </a:ext>
            </a:extLst>
          </p:cNvPr>
          <p:cNvSpPr>
            <a:spLocks noGrp="1"/>
          </p:cNvSpPr>
          <p:nvPr>
            <p:ph idx="1"/>
          </p:nvPr>
        </p:nvSpPr>
        <p:spPr/>
        <p:txBody>
          <a:bodyPr/>
          <a:lstStyle/>
          <a:p>
            <a:r>
              <a:rPr lang="en-US" dirty="0"/>
              <a:t>Machine readable facts about a domain </a:t>
            </a:r>
          </a:p>
          <a:p>
            <a:r>
              <a:rPr lang="en-US" dirty="0"/>
              <a:t>Data can be used for different use cases</a:t>
            </a:r>
          </a:p>
          <a:p>
            <a:r>
              <a:rPr lang="en-US" dirty="0"/>
              <a:t>Separation of concerns</a:t>
            </a:r>
          </a:p>
        </p:txBody>
      </p:sp>
    </p:spTree>
    <p:extLst>
      <p:ext uri="{BB962C8B-B14F-4D97-AF65-F5344CB8AC3E}">
        <p14:creationId xmlns:p14="http://schemas.microsoft.com/office/powerpoint/2010/main" val="3483704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KGs in action</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lnSpcReduction="10000"/>
          </a:bodyPr>
          <a:lstStyle/>
          <a:p>
            <a:r>
              <a:rPr lang="en-US" dirty="0"/>
              <a:t>Semantic search</a:t>
            </a:r>
          </a:p>
          <a:p>
            <a:pPr lvl="1"/>
            <a:r>
              <a:rPr lang="en-US" dirty="0"/>
              <a:t>Going beyond 10-blue links</a:t>
            </a:r>
          </a:p>
          <a:p>
            <a:pPr lvl="1"/>
            <a:r>
              <a:rPr lang="en-US" dirty="0"/>
              <a:t>Understanding queries and documents </a:t>
            </a:r>
          </a:p>
          <a:p>
            <a:r>
              <a:rPr lang="en-US" dirty="0"/>
              <a:t>Document retrieval</a:t>
            </a:r>
          </a:p>
          <a:p>
            <a:pPr lvl="1"/>
            <a:r>
              <a:rPr lang="en-US" dirty="0"/>
              <a:t>Expansion</a:t>
            </a:r>
          </a:p>
          <a:p>
            <a:pPr lvl="1"/>
            <a:r>
              <a:rPr lang="en-US" dirty="0"/>
              <a:t>Language modeling</a:t>
            </a:r>
          </a:p>
          <a:p>
            <a:r>
              <a:rPr lang="en-US" dirty="0"/>
              <a:t>Entity retrieval</a:t>
            </a:r>
          </a:p>
          <a:p>
            <a:r>
              <a:rPr lang="en-US" dirty="0"/>
              <a:t>Recommendations</a:t>
            </a:r>
          </a:p>
          <a:p>
            <a:r>
              <a:rPr lang="en-US" dirty="0"/>
              <a:t>Question-answering</a:t>
            </a:r>
          </a:p>
          <a:p>
            <a:r>
              <a:rPr lang="en-US" dirty="0"/>
              <a:t>Data cleaning</a:t>
            </a:r>
          </a:p>
        </p:txBody>
      </p:sp>
    </p:spTree>
    <p:extLst>
      <p:ext uri="{BB962C8B-B14F-4D97-AF65-F5344CB8AC3E}">
        <p14:creationId xmlns:p14="http://schemas.microsoft.com/office/powerpoint/2010/main" val="4266819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Example - Autocomplete</a:t>
            </a:r>
          </a:p>
        </p:txBody>
      </p:sp>
    </p:spTree>
    <p:extLst>
      <p:ext uri="{BB962C8B-B14F-4D97-AF65-F5344CB8AC3E}">
        <p14:creationId xmlns:p14="http://schemas.microsoft.com/office/powerpoint/2010/main" val="604483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a:bodyPr>
          <a:lstStyle/>
          <a:p>
            <a:r>
              <a:rPr lang="en-US" b="1" dirty="0">
                <a:solidFill>
                  <a:srgbClr val="2B3A6C"/>
                </a:solidFill>
                <a:latin typeface="Yantramanav"/>
              </a:rPr>
              <a:t>Better Together: </a:t>
            </a:r>
            <a:br>
              <a:rPr lang="en-US" b="1" dirty="0">
                <a:solidFill>
                  <a:srgbClr val="2B3A6C"/>
                </a:solidFill>
                <a:latin typeface="Yantramanav"/>
              </a:rPr>
            </a:br>
            <a:r>
              <a:rPr lang="en-US" b="1" dirty="0">
                <a:solidFill>
                  <a:srgbClr val="2B3A6C"/>
                </a:solidFill>
                <a:latin typeface="Yantramanav"/>
              </a:rPr>
              <a:t>Text + Context</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dirty="0">
                <a:hlinkClick r:id="rId2"/>
              </a:rPr>
              <a:t>https://www.semanticscholar.org/api-gallery/better-together</a:t>
            </a:r>
            <a:r>
              <a:rPr lang="en-US" dirty="0"/>
              <a:t> </a:t>
            </a:r>
          </a:p>
        </p:txBody>
      </p:sp>
      <p:pic>
        <p:nvPicPr>
          <p:cNvPr id="4098" name="Picture 2">
            <a:extLst>
              <a:ext uri="{FF2B5EF4-FFF2-40B4-BE49-F238E27FC236}">
                <a16:creationId xmlns:a16="http://schemas.microsoft.com/office/drawing/2014/main" id="{1675928C-0A18-E8E6-1B9B-DC6D16C0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114" y="4121303"/>
            <a:ext cx="2457144" cy="2457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83F7974-1E9D-F016-885B-C06A05A1E61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5D51399-58A2-7C9C-13A8-94375871E2FD}"/>
              </a:ext>
            </a:extLst>
          </p:cNvPr>
          <p:cNvSpPr>
            <a:spLocks noGrp="1"/>
          </p:cNvSpPr>
          <p:nvPr>
            <p:ph type="sldNum" sz="quarter" idx="12"/>
          </p:nvPr>
        </p:nvSpPr>
        <p:spPr/>
        <p:txBody>
          <a:bodyPr/>
          <a:lstStyle/>
          <a:p>
            <a:fld id="{9A3E5643-D884-694F-ADCB-3F4DA390586C}" type="slidenum">
              <a:rPr lang="en-US" smtClean="0"/>
              <a:t>5</a:t>
            </a:fld>
            <a:endParaRPr lang="en-US"/>
          </a:p>
        </p:txBody>
      </p:sp>
    </p:spTree>
    <p:extLst>
      <p:ext uri="{BB962C8B-B14F-4D97-AF65-F5344CB8AC3E}">
        <p14:creationId xmlns:p14="http://schemas.microsoft.com/office/powerpoint/2010/main" val="2960102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ACA85F-3562-4CBA-97A3-329B70718ABC}"/>
              </a:ext>
            </a:extLst>
          </p:cNvPr>
          <p:cNvPicPr>
            <a:picLocks noChangeAspect="1"/>
          </p:cNvPicPr>
          <p:nvPr/>
        </p:nvPicPr>
        <p:blipFill>
          <a:blip r:embed="rId2"/>
          <a:stretch>
            <a:fillRect/>
          </a:stretch>
        </p:blipFill>
        <p:spPr>
          <a:xfrm>
            <a:off x="2211493" y="1524458"/>
            <a:ext cx="2662155" cy="2689274"/>
          </a:xfrm>
          <a:prstGeom prst="rect">
            <a:avLst/>
          </a:prstGeom>
        </p:spPr>
      </p:pic>
      <p:pic>
        <p:nvPicPr>
          <p:cNvPr id="15" name="Picture 14">
            <a:extLst>
              <a:ext uri="{FF2B5EF4-FFF2-40B4-BE49-F238E27FC236}">
                <a16:creationId xmlns:a16="http://schemas.microsoft.com/office/drawing/2014/main" id="{AD95818D-A9C6-46B6-9BFE-D46DFDDAE2E9}"/>
              </a:ext>
            </a:extLst>
          </p:cNvPr>
          <p:cNvPicPr>
            <a:picLocks noChangeAspect="1"/>
          </p:cNvPicPr>
          <p:nvPr/>
        </p:nvPicPr>
        <p:blipFill>
          <a:blip r:embed="rId3"/>
          <a:stretch>
            <a:fillRect/>
          </a:stretch>
        </p:blipFill>
        <p:spPr>
          <a:xfrm>
            <a:off x="2335825" y="4325754"/>
            <a:ext cx="2413490" cy="1689884"/>
          </a:xfrm>
          <a:prstGeom prst="rect">
            <a:avLst/>
          </a:prstGeom>
        </p:spPr>
      </p:pic>
      <p:pic>
        <p:nvPicPr>
          <p:cNvPr id="17" name="Picture 16">
            <a:extLst>
              <a:ext uri="{FF2B5EF4-FFF2-40B4-BE49-F238E27FC236}">
                <a16:creationId xmlns:a16="http://schemas.microsoft.com/office/drawing/2014/main" id="{771B108A-AEF3-49BC-9EF1-C841CF76740B}"/>
              </a:ext>
            </a:extLst>
          </p:cNvPr>
          <p:cNvPicPr>
            <a:picLocks noChangeAspect="1"/>
          </p:cNvPicPr>
          <p:nvPr/>
        </p:nvPicPr>
        <p:blipFill>
          <a:blip r:embed="rId4"/>
          <a:stretch>
            <a:fillRect/>
          </a:stretch>
        </p:blipFill>
        <p:spPr>
          <a:xfrm>
            <a:off x="6001237" y="1524458"/>
            <a:ext cx="2680599" cy="2689274"/>
          </a:xfrm>
          <a:prstGeom prst="rect">
            <a:avLst/>
          </a:prstGeom>
        </p:spPr>
      </p:pic>
      <p:pic>
        <p:nvPicPr>
          <p:cNvPr id="19" name="Picture 18">
            <a:extLst>
              <a:ext uri="{FF2B5EF4-FFF2-40B4-BE49-F238E27FC236}">
                <a16:creationId xmlns:a16="http://schemas.microsoft.com/office/drawing/2014/main" id="{19F65558-3A90-4AF6-8032-22061A6531AF}"/>
              </a:ext>
            </a:extLst>
          </p:cNvPr>
          <p:cNvPicPr>
            <a:picLocks noChangeAspect="1"/>
          </p:cNvPicPr>
          <p:nvPr/>
        </p:nvPicPr>
        <p:blipFill>
          <a:blip r:embed="rId5"/>
          <a:stretch>
            <a:fillRect/>
          </a:stretch>
        </p:blipFill>
        <p:spPr>
          <a:xfrm>
            <a:off x="6050427" y="4331871"/>
            <a:ext cx="2582216" cy="910835"/>
          </a:xfrm>
          <a:prstGeom prst="rect">
            <a:avLst/>
          </a:prstGeom>
        </p:spPr>
      </p:pic>
      <p:sp>
        <p:nvSpPr>
          <p:cNvPr id="20" name="Title 1">
            <a:extLst>
              <a:ext uri="{FF2B5EF4-FFF2-40B4-BE49-F238E27FC236}">
                <a16:creationId xmlns:a16="http://schemas.microsoft.com/office/drawing/2014/main" id="{92A35A9F-E9CD-4AC9-9F4E-3223B7BC85F0}"/>
              </a:ext>
            </a:extLst>
          </p:cNvPr>
          <p:cNvSpPr>
            <a:spLocks noGrp="1"/>
          </p:cNvSpPr>
          <p:nvPr>
            <p:ph type="title"/>
          </p:nvPr>
        </p:nvSpPr>
        <p:spPr>
          <a:xfrm>
            <a:off x="269241" y="289957"/>
            <a:ext cx="11655840" cy="899537"/>
          </a:xfrm>
        </p:spPr>
        <p:txBody>
          <a:bodyPr/>
          <a:lstStyle/>
          <a:p>
            <a:r>
              <a:rPr lang="en-US" dirty="0"/>
              <a:t>Example - Entity cards</a:t>
            </a:r>
          </a:p>
        </p:txBody>
      </p:sp>
    </p:spTree>
    <p:extLst>
      <p:ext uri="{BB962C8B-B14F-4D97-AF65-F5344CB8AC3E}">
        <p14:creationId xmlns:p14="http://schemas.microsoft.com/office/powerpoint/2010/main" val="40985668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BCAD-79E2-410E-BBEC-A19EC5531DE6}"/>
              </a:ext>
            </a:extLst>
          </p:cNvPr>
          <p:cNvSpPr>
            <a:spLocks noGrp="1"/>
          </p:cNvSpPr>
          <p:nvPr>
            <p:ph type="title"/>
          </p:nvPr>
        </p:nvSpPr>
        <p:spPr/>
        <p:txBody>
          <a:bodyPr/>
          <a:lstStyle/>
          <a:p>
            <a:r>
              <a:rPr lang="en-US" dirty="0"/>
              <a:t>Example - answers</a:t>
            </a:r>
          </a:p>
        </p:txBody>
      </p:sp>
      <p:pic>
        <p:nvPicPr>
          <p:cNvPr id="7" name="Picture 6">
            <a:extLst>
              <a:ext uri="{FF2B5EF4-FFF2-40B4-BE49-F238E27FC236}">
                <a16:creationId xmlns:a16="http://schemas.microsoft.com/office/drawing/2014/main" id="{27F972AC-1779-4198-9D1E-63C093FA0DC3}"/>
              </a:ext>
            </a:extLst>
          </p:cNvPr>
          <p:cNvPicPr>
            <a:picLocks noChangeAspect="1"/>
          </p:cNvPicPr>
          <p:nvPr/>
        </p:nvPicPr>
        <p:blipFill>
          <a:blip r:embed="rId2"/>
          <a:stretch>
            <a:fillRect/>
          </a:stretch>
        </p:blipFill>
        <p:spPr>
          <a:xfrm>
            <a:off x="6320107" y="1636150"/>
            <a:ext cx="5215984" cy="2838679"/>
          </a:xfrm>
          <a:prstGeom prst="rect">
            <a:avLst/>
          </a:prstGeom>
        </p:spPr>
      </p:pic>
      <p:pic>
        <p:nvPicPr>
          <p:cNvPr id="9" name="Picture 8">
            <a:extLst>
              <a:ext uri="{FF2B5EF4-FFF2-40B4-BE49-F238E27FC236}">
                <a16:creationId xmlns:a16="http://schemas.microsoft.com/office/drawing/2014/main" id="{9634D9A6-7DFD-4522-A4CE-FBB9D4BA082B}"/>
              </a:ext>
            </a:extLst>
          </p:cNvPr>
          <p:cNvPicPr>
            <a:picLocks noChangeAspect="1"/>
          </p:cNvPicPr>
          <p:nvPr/>
        </p:nvPicPr>
        <p:blipFill>
          <a:blip r:embed="rId3"/>
          <a:stretch>
            <a:fillRect/>
          </a:stretch>
        </p:blipFill>
        <p:spPr>
          <a:xfrm>
            <a:off x="941558" y="1636151"/>
            <a:ext cx="4778467" cy="4773151"/>
          </a:xfrm>
          <a:prstGeom prst="rect">
            <a:avLst/>
          </a:prstGeom>
        </p:spPr>
      </p:pic>
    </p:spTree>
    <p:extLst>
      <p:ext uri="{BB962C8B-B14F-4D97-AF65-F5344CB8AC3E}">
        <p14:creationId xmlns:p14="http://schemas.microsoft.com/office/powerpoint/2010/main" val="17450678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Main concepts</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fontScale="92500" lnSpcReduction="10000"/>
          </a:bodyPr>
          <a:lstStyle/>
          <a:p>
            <a:r>
              <a:rPr lang="en-US" dirty="0"/>
              <a:t>Entity</a:t>
            </a:r>
          </a:p>
          <a:p>
            <a:pPr lvl="1"/>
            <a:r>
              <a:rPr lang="en-US" dirty="0"/>
              <a:t>Object or concept in the real world that can be identified</a:t>
            </a:r>
          </a:p>
          <a:p>
            <a:pPr lvl="1"/>
            <a:r>
              <a:rPr lang="en-US" dirty="0"/>
              <a:t>Uniquely characterized by its name(s), type(s), attributes, and relationships to other entities</a:t>
            </a:r>
          </a:p>
          <a:p>
            <a:r>
              <a:rPr lang="en-US" dirty="0"/>
              <a:t>Named-entity</a:t>
            </a:r>
          </a:p>
          <a:p>
            <a:pPr lvl="1"/>
            <a:r>
              <a:rPr lang="en-US" dirty="0"/>
              <a:t>Specific entity for which one or many designators or proper names can be used to refer to it</a:t>
            </a:r>
          </a:p>
          <a:p>
            <a:pPr lvl="1"/>
            <a:r>
              <a:rPr lang="en-US" dirty="0"/>
              <a:t>Examples: Red Cross (Organization), California (Location), February (Date)</a:t>
            </a:r>
          </a:p>
          <a:p>
            <a:r>
              <a:rPr lang="en-US" dirty="0"/>
              <a:t>Unique identifier</a:t>
            </a:r>
          </a:p>
          <a:p>
            <a:pPr lvl="1"/>
            <a:r>
              <a:rPr lang="en-US" dirty="0"/>
              <a:t>An identifier for an entity is a string of chars that uniquely denotes this entity</a:t>
            </a:r>
          </a:p>
          <a:p>
            <a:pPr lvl="1"/>
            <a:r>
              <a:rPr lang="en-US" dirty="0"/>
              <a:t>one-to-one correspondence between each entity identifier (ID) and the object it represents</a:t>
            </a:r>
          </a:p>
          <a:p>
            <a:pPr lvl="1"/>
            <a:endParaRPr lang="en-US" dirty="0"/>
          </a:p>
        </p:txBody>
      </p:sp>
    </p:spTree>
    <p:extLst>
      <p:ext uri="{BB962C8B-B14F-4D97-AF65-F5344CB8AC3E}">
        <p14:creationId xmlns:p14="http://schemas.microsoft.com/office/powerpoint/2010/main" val="142658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Main concepts - II</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normAutofit lnSpcReduction="10000"/>
          </a:bodyPr>
          <a:lstStyle/>
          <a:p>
            <a:r>
              <a:rPr lang="en-US" dirty="0"/>
              <a:t>Types</a:t>
            </a:r>
          </a:p>
          <a:p>
            <a:pPr lvl="1"/>
            <a:r>
              <a:rPr lang="en-US" dirty="0"/>
              <a:t>Entities may be categorized into multiple entity types</a:t>
            </a:r>
          </a:p>
          <a:p>
            <a:pPr lvl="1"/>
            <a:r>
              <a:rPr lang="en-US" dirty="0"/>
              <a:t>Types can also be thought of as containers that group together entities with similar properties</a:t>
            </a:r>
          </a:p>
          <a:p>
            <a:r>
              <a:rPr lang="en-US" dirty="0"/>
              <a:t>Ontology</a:t>
            </a:r>
          </a:p>
          <a:p>
            <a:pPr lvl="1"/>
            <a:r>
              <a:rPr lang="en-US" dirty="0"/>
              <a:t>The process of describing the kinds, properties of and relationships on things in the world</a:t>
            </a:r>
          </a:p>
          <a:p>
            <a:pPr lvl="1"/>
            <a:r>
              <a:rPr lang="en-US" dirty="0"/>
              <a:t>Use the tools of logic to formalize this description</a:t>
            </a:r>
          </a:p>
          <a:p>
            <a:r>
              <a:rPr lang="en-US" dirty="0"/>
              <a:t>Taxonomies</a:t>
            </a:r>
          </a:p>
          <a:p>
            <a:pPr lvl="1"/>
            <a:r>
              <a:rPr lang="en-US" dirty="0"/>
              <a:t>Taxonomy is a directed acyclic graph, where the nodes are classes and there is an edge from class X to class Y</a:t>
            </a:r>
          </a:p>
        </p:txBody>
      </p:sp>
    </p:spTree>
    <p:extLst>
      <p:ext uri="{BB962C8B-B14F-4D97-AF65-F5344CB8AC3E}">
        <p14:creationId xmlns:p14="http://schemas.microsoft.com/office/powerpoint/2010/main" val="2849932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55F-2F28-48F8-9AB4-4B90E7A569E2}"/>
              </a:ext>
            </a:extLst>
          </p:cNvPr>
          <p:cNvSpPr>
            <a:spLocks noGrp="1"/>
          </p:cNvSpPr>
          <p:nvPr>
            <p:ph type="title"/>
          </p:nvPr>
        </p:nvSpPr>
        <p:spPr/>
        <p:txBody>
          <a:bodyPr/>
          <a:lstStyle/>
          <a:p>
            <a:r>
              <a:rPr lang="en-US" dirty="0"/>
              <a:t>Main concepts - III</a:t>
            </a:r>
          </a:p>
        </p:txBody>
      </p:sp>
      <p:sp>
        <p:nvSpPr>
          <p:cNvPr id="3" name="Text Placeholder 2">
            <a:extLst>
              <a:ext uri="{FF2B5EF4-FFF2-40B4-BE49-F238E27FC236}">
                <a16:creationId xmlns:a16="http://schemas.microsoft.com/office/drawing/2014/main" id="{FBB1DE32-00CA-4717-B32C-EAAE5FD2FEF2}"/>
              </a:ext>
            </a:extLst>
          </p:cNvPr>
          <p:cNvSpPr>
            <a:spLocks noGrp="1"/>
          </p:cNvSpPr>
          <p:nvPr>
            <p:ph idx="1"/>
          </p:nvPr>
        </p:nvSpPr>
        <p:spPr/>
        <p:txBody>
          <a:bodyPr/>
          <a:lstStyle/>
          <a:p>
            <a:r>
              <a:rPr lang="en-US" dirty="0"/>
              <a:t>Names</a:t>
            </a:r>
          </a:p>
          <a:p>
            <a:pPr lvl="1"/>
            <a:r>
              <a:rPr lang="en-US" dirty="0"/>
              <a:t>Multiple entities may share the same name</a:t>
            </a:r>
          </a:p>
          <a:p>
            <a:pPr lvl="1"/>
            <a:r>
              <a:rPr lang="en-US" dirty="0"/>
              <a:t>These alternative names are called surface forms or aliases</a:t>
            </a:r>
          </a:p>
          <a:p>
            <a:r>
              <a:rPr lang="en-US" dirty="0"/>
              <a:t>Attributes</a:t>
            </a:r>
          </a:p>
          <a:p>
            <a:pPr lvl="1"/>
            <a:r>
              <a:rPr lang="en-US" dirty="0"/>
              <a:t>Different types of entities are typically characterized by different sets of attributes</a:t>
            </a:r>
          </a:p>
          <a:p>
            <a:r>
              <a:rPr lang="en-US" dirty="0"/>
              <a:t>Relationships</a:t>
            </a:r>
          </a:p>
          <a:p>
            <a:pPr lvl="1"/>
            <a:r>
              <a:rPr lang="en-US" dirty="0"/>
              <a:t>Relationships describe how two entities are associated to each other</a:t>
            </a:r>
          </a:p>
        </p:txBody>
      </p:sp>
    </p:spTree>
    <p:extLst>
      <p:ext uri="{BB962C8B-B14F-4D97-AF65-F5344CB8AC3E}">
        <p14:creationId xmlns:p14="http://schemas.microsoft.com/office/powerpoint/2010/main" val="669018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D199-14BA-4E26-9549-ECF93BC080DA}"/>
              </a:ext>
            </a:extLst>
          </p:cNvPr>
          <p:cNvSpPr>
            <a:spLocks noGrp="1"/>
          </p:cNvSpPr>
          <p:nvPr>
            <p:ph type="title"/>
          </p:nvPr>
        </p:nvSpPr>
        <p:spPr/>
        <p:txBody>
          <a:bodyPr/>
          <a:lstStyle/>
          <a:p>
            <a:r>
              <a:rPr lang="en-US" dirty="0"/>
              <a:t>Relationships and attributes</a:t>
            </a:r>
          </a:p>
        </p:txBody>
      </p:sp>
      <p:sp>
        <p:nvSpPr>
          <p:cNvPr id="3" name="Text Placeholder 2">
            <a:extLst>
              <a:ext uri="{FF2B5EF4-FFF2-40B4-BE49-F238E27FC236}">
                <a16:creationId xmlns:a16="http://schemas.microsoft.com/office/drawing/2014/main" id="{A2773D7C-937B-446B-B85F-D80715DBFA35}"/>
              </a:ext>
            </a:extLst>
          </p:cNvPr>
          <p:cNvSpPr>
            <a:spLocks noGrp="1"/>
          </p:cNvSpPr>
          <p:nvPr>
            <p:ph idx="1"/>
          </p:nvPr>
        </p:nvSpPr>
        <p:spPr/>
        <p:txBody>
          <a:bodyPr/>
          <a:lstStyle/>
          <a:p>
            <a:r>
              <a:rPr lang="en-US" dirty="0"/>
              <a:t>SPO</a:t>
            </a:r>
          </a:p>
          <a:p>
            <a:pPr lvl="1"/>
            <a:r>
              <a:rPr lang="en-US" dirty="0"/>
              <a:t>Subject-Predicate-Object</a:t>
            </a:r>
          </a:p>
          <a:p>
            <a:r>
              <a:rPr lang="en-US" dirty="0"/>
              <a:t>Example</a:t>
            </a:r>
          </a:p>
          <a:p>
            <a:pPr marL="457200" lvl="1" indent="0">
              <a:buNone/>
            </a:pPr>
            <a:r>
              <a:rPr lang="en-US" sz="1765" dirty="0">
                <a:latin typeface="Courier New" panose="02070309020205020404" pitchFamily="49" charset="0"/>
                <a:cs typeface="Courier New" panose="02070309020205020404" pitchFamily="49" charset="0"/>
              </a:rPr>
              <a:t>&lt;Tom Brady, place of birth, San Mateo&gt;</a:t>
            </a:r>
          </a:p>
          <a:p>
            <a:pPr marL="457200" lvl="1" indent="0">
              <a:buNone/>
            </a:pPr>
            <a:r>
              <a:rPr lang="en-US" sz="1765" dirty="0">
                <a:latin typeface="Courier New" panose="02070309020205020404" pitchFamily="49" charset="0"/>
                <a:cs typeface="Courier New" panose="02070309020205020404" pitchFamily="49" charset="0"/>
              </a:rPr>
              <a:t>&lt;Tom Brady, member of sports team, Tampa Bay&gt;</a:t>
            </a:r>
          </a:p>
          <a:p>
            <a:pPr marL="457200" lvl="1" indent="0">
              <a:buNone/>
            </a:pPr>
            <a:r>
              <a:rPr lang="en-US" sz="1765" dirty="0">
                <a:latin typeface="Courier New" panose="02070309020205020404" pitchFamily="49" charset="0"/>
                <a:cs typeface="Courier New" panose="02070309020205020404" pitchFamily="49" charset="0"/>
              </a:rPr>
              <a:t>&lt;Tom Brady, occupation, American football player&gt;</a:t>
            </a:r>
          </a:p>
          <a:p>
            <a:pPr marL="457200" lvl="1" indent="0">
              <a:buNone/>
            </a:pPr>
            <a:r>
              <a:rPr lang="en-US" sz="1765" dirty="0">
                <a:latin typeface="Courier New" panose="02070309020205020404" pitchFamily="49" charset="0"/>
                <a:cs typeface="Courier New" panose="02070309020205020404" pitchFamily="49" charset="0"/>
              </a:rPr>
              <a:t>&lt;fettuccine, subclass of, pasta&gt;</a:t>
            </a:r>
          </a:p>
          <a:p>
            <a:pPr marL="457200" lvl="1" indent="0">
              <a:buNone/>
            </a:pPr>
            <a:r>
              <a:rPr lang="en-US" sz="1765" dirty="0">
                <a:latin typeface="Courier New" panose="02070309020205020404" pitchFamily="49" charset="0"/>
                <a:cs typeface="Courier New" panose="02070309020205020404" pitchFamily="49" charset="0"/>
              </a:rPr>
              <a:t>&lt;fusilli, subclass of, pasta&gt;</a:t>
            </a:r>
          </a:p>
          <a:p>
            <a:pPr marL="457200" lvl="1" indent="0">
              <a:buNone/>
            </a:pPr>
            <a:r>
              <a:rPr lang="en-US" sz="1765" dirty="0">
                <a:latin typeface="Courier New" panose="02070309020205020404" pitchFamily="49" charset="0"/>
                <a:cs typeface="Courier New" panose="02070309020205020404" pitchFamily="49" charset="0"/>
              </a:rPr>
              <a:t>&lt;linguine, subclass of, pasta&gt;</a:t>
            </a:r>
          </a:p>
          <a:p>
            <a:pPr marL="457200" lvl="1" indent="0">
              <a:buNone/>
            </a:pPr>
            <a:r>
              <a:rPr lang="en-US" sz="1765" dirty="0">
                <a:latin typeface="Courier New" panose="02070309020205020404" pitchFamily="49" charset="0"/>
                <a:cs typeface="Courier New" panose="02070309020205020404" pitchFamily="49" charset="0"/>
              </a:rPr>
              <a:t>&lt;paella, country of origin, Spain&gt;</a:t>
            </a:r>
          </a:p>
          <a:p>
            <a:pPr marL="457200" lvl="1" indent="0">
              <a:buNone/>
            </a:pPr>
            <a:r>
              <a:rPr lang="en-US" sz="1765" dirty="0">
                <a:latin typeface="Courier New" panose="02070309020205020404" pitchFamily="49" charset="0"/>
                <a:cs typeface="Courier New" panose="02070309020205020404" pitchFamily="49" charset="0"/>
              </a:rPr>
              <a:t>&lt;paella, has ingredient, chicken&gt;</a:t>
            </a:r>
          </a:p>
          <a:p>
            <a:pPr marL="457200" lvl="1" indent="0">
              <a:buNone/>
            </a:pPr>
            <a:r>
              <a:rPr lang="en-US" sz="1765" dirty="0">
                <a:latin typeface="Courier New" panose="02070309020205020404" pitchFamily="49" charset="0"/>
                <a:cs typeface="Courier New" panose="02070309020205020404" pitchFamily="49" charset="0"/>
              </a:rPr>
              <a:t>&lt;paella, has ingredient, rice&gt;</a:t>
            </a:r>
          </a:p>
          <a:p>
            <a:endParaRPr lang="en-US" dirty="0"/>
          </a:p>
        </p:txBody>
      </p:sp>
    </p:spTree>
    <p:extLst>
      <p:ext uri="{BB962C8B-B14F-4D97-AF65-F5344CB8AC3E}">
        <p14:creationId xmlns:p14="http://schemas.microsoft.com/office/powerpoint/2010/main" val="1937781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Data models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Direct edge-labeled graphs</a:t>
            </a:r>
          </a:p>
          <a:p>
            <a:pPr lvl="1"/>
            <a:r>
              <a:rPr lang="en-US" dirty="0"/>
              <a:t>RDF is an example</a:t>
            </a:r>
          </a:p>
          <a:p>
            <a:r>
              <a:rPr lang="en-US" dirty="0"/>
              <a:t>Graph dataset</a:t>
            </a:r>
          </a:p>
          <a:p>
            <a:pPr lvl="1"/>
            <a:r>
              <a:rPr lang="en-US" dirty="0"/>
              <a:t>Set of named graphs. Each named graph is a pair (graph id, graph)</a:t>
            </a:r>
          </a:p>
          <a:p>
            <a:r>
              <a:rPr lang="en-US" dirty="0"/>
              <a:t>Property graphs</a:t>
            </a:r>
          </a:p>
          <a:p>
            <a:pPr lvl="1"/>
            <a:r>
              <a:rPr lang="en-US" dirty="0"/>
              <a:t>Allows a set of (property, value) pairs and a label to be associated with nodes/edges</a:t>
            </a:r>
          </a:p>
          <a:p>
            <a:pPr lvl="1"/>
            <a:r>
              <a:rPr lang="en-US" dirty="0"/>
              <a:t>Common in graph databases</a:t>
            </a:r>
          </a:p>
        </p:txBody>
      </p:sp>
    </p:spTree>
    <p:extLst>
      <p:ext uri="{BB962C8B-B14F-4D97-AF65-F5344CB8AC3E}">
        <p14:creationId xmlns:p14="http://schemas.microsoft.com/office/powerpoint/2010/main" val="1609016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Data access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Querying</a:t>
            </a:r>
          </a:p>
          <a:p>
            <a:pPr lvl="1"/>
            <a:r>
              <a:rPr lang="en-US" dirty="0"/>
              <a:t>SPARQL</a:t>
            </a:r>
          </a:p>
          <a:p>
            <a:pPr lvl="1"/>
            <a:r>
              <a:rPr lang="en-US" dirty="0"/>
              <a:t>SQL</a:t>
            </a:r>
          </a:p>
          <a:p>
            <a:r>
              <a:rPr lang="en-US" dirty="0"/>
              <a:t>Raw data</a:t>
            </a:r>
          </a:p>
          <a:p>
            <a:r>
              <a:rPr lang="en-US" dirty="0"/>
              <a:t>Materialization</a:t>
            </a:r>
          </a:p>
          <a:p>
            <a:pPr lvl="1"/>
            <a:r>
              <a:rPr lang="en-US" dirty="0"/>
              <a:t>Publish high quality data</a:t>
            </a:r>
          </a:p>
          <a:p>
            <a:r>
              <a:rPr lang="en-US" dirty="0"/>
              <a:t>Search &amp; Browse UI</a:t>
            </a:r>
          </a:p>
        </p:txBody>
      </p:sp>
    </p:spTree>
    <p:extLst>
      <p:ext uri="{BB962C8B-B14F-4D97-AF65-F5344CB8AC3E}">
        <p14:creationId xmlns:p14="http://schemas.microsoft.com/office/powerpoint/2010/main" val="3058621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13D1-33D4-4209-A021-B1038ED456F2}"/>
              </a:ext>
            </a:extLst>
          </p:cNvPr>
          <p:cNvSpPr>
            <a:spLocks noGrp="1"/>
          </p:cNvSpPr>
          <p:nvPr>
            <p:ph type="title"/>
          </p:nvPr>
        </p:nvSpPr>
        <p:spPr/>
        <p:txBody>
          <a:bodyPr/>
          <a:lstStyle/>
          <a:p>
            <a:r>
              <a:rPr lang="en-US" dirty="0"/>
              <a:t>Information needs</a:t>
            </a:r>
          </a:p>
        </p:txBody>
      </p:sp>
      <p:sp>
        <p:nvSpPr>
          <p:cNvPr id="3" name="Text Placeholder 2">
            <a:extLst>
              <a:ext uri="{FF2B5EF4-FFF2-40B4-BE49-F238E27FC236}">
                <a16:creationId xmlns:a16="http://schemas.microsoft.com/office/drawing/2014/main" id="{562A398C-CF3F-4722-8980-019947CE0CD6}"/>
              </a:ext>
            </a:extLst>
          </p:cNvPr>
          <p:cNvSpPr>
            <a:spLocks noGrp="1"/>
          </p:cNvSpPr>
          <p:nvPr>
            <p:ph idx="1"/>
          </p:nvPr>
        </p:nvSpPr>
        <p:spPr/>
        <p:txBody>
          <a:bodyPr>
            <a:normAutofit lnSpcReduction="10000"/>
          </a:bodyPr>
          <a:lstStyle/>
          <a:p>
            <a:r>
              <a:rPr lang="en-US" dirty="0"/>
              <a:t>Keyword queries</a:t>
            </a:r>
          </a:p>
          <a:p>
            <a:pPr lvl="1"/>
            <a:r>
              <a:rPr lang="en-US" dirty="0"/>
              <a:t>Free text queries</a:t>
            </a:r>
          </a:p>
          <a:p>
            <a:r>
              <a:rPr lang="en-US" dirty="0"/>
              <a:t>Structured queries</a:t>
            </a:r>
          </a:p>
          <a:p>
            <a:pPr lvl="1"/>
            <a:r>
              <a:rPr lang="en-US" dirty="0"/>
              <a:t>SQL, SPARQL</a:t>
            </a:r>
          </a:p>
          <a:p>
            <a:r>
              <a:rPr lang="en-US" dirty="0"/>
              <a:t>Keyword++</a:t>
            </a:r>
          </a:p>
          <a:p>
            <a:pPr lvl="1"/>
            <a:r>
              <a:rPr lang="en-US" dirty="0"/>
              <a:t>Queries with filters or facets</a:t>
            </a:r>
          </a:p>
          <a:p>
            <a:r>
              <a:rPr lang="en-US" dirty="0"/>
              <a:t>Natural language</a:t>
            </a:r>
          </a:p>
          <a:p>
            <a:pPr lvl="1"/>
            <a:r>
              <a:rPr lang="en-US" dirty="0"/>
              <a:t>Natural language queries, questions</a:t>
            </a:r>
          </a:p>
          <a:p>
            <a:r>
              <a:rPr lang="en-US" dirty="0"/>
              <a:t>Zero queries</a:t>
            </a:r>
          </a:p>
          <a:p>
            <a:pPr lvl="1"/>
            <a:r>
              <a:rPr lang="en-US" dirty="0"/>
              <a:t>You are the query</a:t>
            </a:r>
          </a:p>
        </p:txBody>
      </p:sp>
    </p:spTree>
    <p:extLst>
      <p:ext uri="{BB962C8B-B14F-4D97-AF65-F5344CB8AC3E}">
        <p14:creationId xmlns:p14="http://schemas.microsoft.com/office/powerpoint/2010/main" val="267833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How do we build one</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Manually</a:t>
            </a:r>
          </a:p>
          <a:p>
            <a:pPr lvl="1"/>
            <a:r>
              <a:rPr lang="en-US" dirty="0"/>
              <a:t>Experts, crowdsourcing</a:t>
            </a:r>
          </a:p>
          <a:p>
            <a:r>
              <a:rPr lang="en-US" dirty="0"/>
              <a:t>Automation</a:t>
            </a:r>
          </a:p>
          <a:p>
            <a:pPr lvl="1"/>
            <a:r>
              <a:rPr lang="en-US" dirty="0"/>
              <a:t>Generated from input sources</a:t>
            </a:r>
          </a:p>
          <a:p>
            <a:pPr lvl="1"/>
            <a:r>
              <a:rPr lang="en-US" dirty="0"/>
              <a:t>Information extraction</a:t>
            </a:r>
          </a:p>
          <a:p>
            <a:pPr lvl="1"/>
            <a:r>
              <a:rPr lang="en-US" dirty="0"/>
              <a:t>Representation</a:t>
            </a:r>
          </a:p>
          <a:p>
            <a:pPr lvl="1"/>
            <a:endParaRPr lang="en-US" dirty="0"/>
          </a:p>
          <a:p>
            <a:endParaRPr lang="en-US" dirty="0"/>
          </a:p>
        </p:txBody>
      </p:sp>
      <p:sp>
        <p:nvSpPr>
          <p:cNvPr id="4" name="TextBox 3">
            <a:extLst>
              <a:ext uri="{FF2B5EF4-FFF2-40B4-BE49-F238E27FC236}">
                <a16:creationId xmlns:a16="http://schemas.microsoft.com/office/drawing/2014/main" id="{57134695-C026-A898-38CB-5DA5F66B65D1}"/>
              </a:ext>
            </a:extLst>
          </p:cNvPr>
          <p:cNvSpPr txBox="1"/>
          <p:nvPr/>
        </p:nvSpPr>
        <p:spPr>
          <a:xfrm>
            <a:off x="717451" y="4940947"/>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Unstructured text</a:t>
            </a:r>
          </a:p>
        </p:txBody>
      </p:sp>
      <p:sp>
        <p:nvSpPr>
          <p:cNvPr id="6" name="TextBox 5">
            <a:extLst>
              <a:ext uri="{FF2B5EF4-FFF2-40B4-BE49-F238E27FC236}">
                <a16:creationId xmlns:a16="http://schemas.microsoft.com/office/drawing/2014/main" id="{6423F199-FF6B-8A8D-B252-5D310EB9CB7D}"/>
              </a:ext>
            </a:extLst>
          </p:cNvPr>
          <p:cNvSpPr txBox="1"/>
          <p:nvPr/>
        </p:nvSpPr>
        <p:spPr>
          <a:xfrm>
            <a:off x="4727004" y="5582021"/>
            <a:ext cx="2539870" cy="778454"/>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Relation and attribute extraction</a:t>
            </a:r>
          </a:p>
        </p:txBody>
      </p:sp>
      <p:sp>
        <p:nvSpPr>
          <p:cNvPr id="7" name="TextBox 6">
            <a:extLst>
              <a:ext uri="{FF2B5EF4-FFF2-40B4-BE49-F238E27FC236}">
                <a16:creationId xmlns:a16="http://schemas.microsoft.com/office/drawing/2014/main" id="{7FAF0C41-8846-08B8-684B-3FD716AE9F40}"/>
              </a:ext>
            </a:extLst>
          </p:cNvPr>
          <p:cNvSpPr txBox="1"/>
          <p:nvPr/>
        </p:nvSpPr>
        <p:spPr>
          <a:xfrm>
            <a:off x="4676661" y="4325425"/>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Entity extraction</a:t>
            </a:r>
          </a:p>
        </p:txBody>
      </p:sp>
      <p:sp>
        <p:nvSpPr>
          <p:cNvPr id="8" name="TextBox 7">
            <a:extLst>
              <a:ext uri="{FF2B5EF4-FFF2-40B4-BE49-F238E27FC236}">
                <a16:creationId xmlns:a16="http://schemas.microsoft.com/office/drawing/2014/main" id="{8473E9CD-99D3-425F-2587-93076BCC096C}"/>
              </a:ext>
            </a:extLst>
          </p:cNvPr>
          <p:cNvSpPr txBox="1"/>
          <p:nvPr/>
        </p:nvSpPr>
        <p:spPr>
          <a:xfrm>
            <a:off x="8411764" y="4944999"/>
            <a:ext cx="2539870" cy="534056"/>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Structured KG</a:t>
            </a:r>
          </a:p>
        </p:txBody>
      </p:sp>
      <p:cxnSp>
        <p:nvCxnSpPr>
          <p:cNvPr id="10" name="Straight Arrow Connector 9">
            <a:extLst>
              <a:ext uri="{FF2B5EF4-FFF2-40B4-BE49-F238E27FC236}">
                <a16:creationId xmlns:a16="http://schemas.microsoft.com/office/drawing/2014/main" id="{866F8D73-26C9-9305-82B8-84AFF41707D6}"/>
              </a:ext>
            </a:extLst>
          </p:cNvPr>
          <p:cNvCxnSpPr>
            <a:stCxn id="4" idx="3"/>
            <a:endCxn id="7" idx="1"/>
          </p:cNvCxnSpPr>
          <p:nvPr/>
        </p:nvCxnSpPr>
        <p:spPr>
          <a:xfrm flipV="1">
            <a:off x="3257322" y="4592453"/>
            <a:ext cx="1419339" cy="615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6A7403-A6C0-A892-9281-1DC978B3F7E1}"/>
              </a:ext>
            </a:extLst>
          </p:cNvPr>
          <p:cNvCxnSpPr>
            <a:cxnSpLocks/>
            <a:stCxn id="4" idx="3"/>
            <a:endCxn id="6" idx="1"/>
          </p:cNvCxnSpPr>
          <p:nvPr/>
        </p:nvCxnSpPr>
        <p:spPr>
          <a:xfrm>
            <a:off x="3257322" y="5207975"/>
            <a:ext cx="1469683" cy="763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B09055-2EB4-5ACF-2AE8-CB6747F60A38}"/>
              </a:ext>
            </a:extLst>
          </p:cNvPr>
          <p:cNvCxnSpPr>
            <a:cxnSpLocks/>
            <a:endCxn id="8" idx="1"/>
          </p:cNvCxnSpPr>
          <p:nvPr/>
        </p:nvCxnSpPr>
        <p:spPr>
          <a:xfrm>
            <a:off x="7235622" y="4642657"/>
            <a:ext cx="1176142" cy="569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1343397-7CE2-D9A4-3ECE-127D90F156ED}"/>
              </a:ext>
            </a:extLst>
          </p:cNvPr>
          <p:cNvCxnSpPr>
            <a:cxnSpLocks/>
          </p:cNvCxnSpPr>
          <p:nvPr/>
        </p:nvCxnSpPr>
        <p:spPr>
          <a:xfrm flipV="1">
            <a:off x="7266875" y="5345306"/>
            <a:ext cx="1144890" cy="870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2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361B-B5F0-D489-874A-059B14D4C75F}"/>
              </a:ext>
            </a:extLst>
          </p:cNvPr>
          <p:cNvSpPr>
            <a:spLocks noGrp="1"/>
          </p:cNvSpPr>
          <p:nvPr>
            <p:ph type="title"/>
          </p:nvPr>
        </p:nvSpPr>
        <p:spPr/>
        <p:txBody>
          <a:bodyPr>
            <a:normAutofit/>
          </a:bodyPr>
          <a:lstStyle/>
          <a:p>
            <a:r>
              <a:rPr lang="en-US" sz="3600" dirty="0">
                <a:hlinkClick r:id="rId2"/>
              </a:rPr>
              <a:t>https://www.semanticscholar.org/product/api/gallery</a:t>
            </a:r>
            <a:r>
              <a:rPr lang="en-US" sz="3600" dirty="0"/>
              <a:t> </a:t>
            </a:r>
          </a:p>
        </p:txBody>
      </p:sp>
      <p:pic>
        <p:nvPicPr>
          <p:cNvPr id="7" name="Content Placeholder 6" descr="A screenshot of a computer&#10;&#10;Description automatically generated">
            <a:extLst>
              <a:ext uri="{FF2B5EF4-FFF2-40B4-BE49-F238E27FC236}">
                <a16:creationId xmlns:a16="http://schemas.microsoft.com/office/drawing/2014/main" id="{630D30DC-9DEC-0EA2-DD40-ED3D86FE490E}"/>
              </a:ext>
            </a:extLst>
          </p:cNvPr>
          <p:cNvPicPr>
            <a:picLocks noGrp="1" noChangeAspect="1"/>
          </p:cNvPicPr>
          <p:nvPr>
            <p:ph idx="1"/>
          </p:nvPr>
        </p:nvPicPr>
        <p:blipFill>
          <a:blip r:embed="rId3"/>
          <a:stretch>
            <a:fillRect/>
          </a:stretch>
        </p:blipFill>
        <p:spPr>
          <a:xfrm>
            <a:off x="146945" y="1427328"/>
            <a:ext cx="12160991" cy="5591680"/>
          </a:xfrm>
        </p:spPr>
      </p:pic>
      <p:sp>
        <p:nvSpPr>
          <p:cNvPr id="4" name="Date Placeholder 3">
            <a:extLst>
              <a:ext uri="{FF2B5EF4-FFF2-40B4-BE49-F238E27FC236}">
                <a16:creationId xmlns:a16="http://schemas.microsoft.com/office/drawing/2014/main" id="{44D5D902-2585-81AA-EE4F-2064188CC192}"/>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90967CA4-FFD8-CDDB-C9DB-44651BC8B5A8}"/>
              </a:ext>
            </a:extLst>
          </p:cNvPr>
          <p:cNvSpPr>
            <a:spLocks noGrp="1"/>
          </p:cNvSpPr>
          <p:nvPr>
            <p:ph type="sldNum" sz="quarter" idx="12"/>
          </p:nvPr>
        </p:nvSpPr>
        <p:spPr/>
        <p:txBody>
          <a:bodyPr/>
          <a:lstStyle/>
          <a:p>
            <a:fld id="{A368AD35-EA55-254F-AD80-EFD99CF0F10B}" type="slidenum">
              <a:rPr lang="en-US" smtClean="0"/>
              <a:t>6</a:t>
            </a:fld>
            <a:endParaRPr lang="en-US"/>
          </a:p>
        </p:txBody>
      </p:sp>
      <p:sp>
        <p:nvSpPr>
          <p:cNvPr id="9" name="Google Shape;192;p14">
            <a:extLst>
              <a:ext uri="{FF2B5EF4-FFF2-40B4-BE49-F238E27FC236}">
                <a16:creationId xmlns:a16="http://schemas.microsoft.com/office/drawing/2014/main" id="{DBD2DAD5-1451-3BF9-837D-B57ED3AE3149}"/>
              </a:ext>
            </a:extLst>
          </p:cNvPr>
          <p:cNvSpPr/>
          <p:nvPr/>
        </p:nvSpPr>
        <p:spPr>
          <a:xfrm>
            <a:off x="10056019" y="6270675"/>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click here</a:t>
            </a:r>
            <a:endParaRPr lang="en-US" sz="2400" dirty="0">
              <a:solidFill>
                <a:schemeClr val="bg1"/>
              </a:solidFill>
              <a:ea typeface="Cambria Math" panose="02040503050406030204" pitchFamily="18" charset="0"/>
            </a:endParaRPr>
          </a:p>
        </p:txBody>
      </p:sp>
      <p:pic>
        <p:nvPicPr>
          <p:cNvPr id="3" name="Picture 2">
            <a:extLst>
              <a:ext uri="{FF2B5EF4-FFF2-40B4-BE49-F238E27FC236}">
                <a16:creationId xmlns:a16="http://schemas.microsoft.com/office/drawing/2014/main" id="{5C35472C-F9D9-DBC1-D8BF-FF11EB69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1" y="2576113"/>
            <a:ext cx="2457144" cy="24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Many choices</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lstStyle/>
          <a:p>
            <a:r>
              <a:rPr lang="en-US" dirty="0"/>
              <a:t>Semantic Web-like</a:t>
            </a:r>
          </a:p>
          <a:p>
            <a:pPr lvl="1"/>
            <a:r>
              <a:rPr lang="en-US" dirty="0"/>
              <a:t>RDF, OWL, SPARQL</a:t>
            </a:r>
          </a:p>
          <a:p>
            <a:r>
              <a:rPr lang="en-US" dirty="0"/>
              <a:t>Key-values</a:t>
            </a:r>
          </a:p>
          <a:p>
            <a:pPr lvl="1"/>
            <a:r>
              <a:rPr lang="en-US" dirty="0"/>
              <a:t>Text files, JSON</a:t>
            </a:r>
          </a:p>
          <a:p>
            <a:r>
              <a:rPr lang="en-US" dirty="0"/>
              <a:t>RDBMS</a:t>
            </a:r>
          </a:p>
          <a:p>
            <a:pPr lvl="1"/>
            <a:r>
              <a:rPr lang="en-US" dirty="0"/>
              <a:t>Tables, columns, SQL</a:t>
            </a:r>
          </a:p>
          <a:p>
            <a:r>
              <a:rPr lang="en-US" dirty="0"/>
              <a:t>Hybrid</a:t>
            </a:r>
          </a:p>
          <a:p>
            <a:pPr lvl="1"/>
            <a:r>
              <a:rPr lang="en-US" dirty="0"/>
              <a:t>Your favorite combination  </a:t>
            </a:r>
          </a:p>
        </p:txBody>
      </p:sp>
    </p:spTree>
    <p:extLst>
      <p:ext uri="{BB962C8B-B14F-4D97-AF65-F5344CB8AC3E}">
        <p14:creationId xmlns:p14="http://schemas.microsoft.com/office/powerpoint/2010/main" val="2899112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Input sources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Data</a:t>
            </a:r>
          </a:p>
          <a:p>
            <a:pPr lvl="1"/>
            <a:r>
              <a:rPr lang="en-US" dirty="0"/>
              <a:t>Wikipedia, catalogs, web pages, query logs, etc.</a:t>
            </a:r>
          </a:p>
          <a:p>
            <a:r>
              <a:rPr lang="en-US" dirty="0"/>
              <a:t>Importance of top-tier sources</a:t>
            </a:r>
          </a:p>
          <a:p>
            <a:pPr lvl="1"/>
            <a:r>
              <a:rPr lang="en-US" dirty="0"/>
              <a:t>Authoritative content, high coverage, clean representation</a:t>
            </a:r>
          </a:p>
          <a:p>
            <a:pPr lvl="1"/>
            <a:r>
              <a:rPr lang="en-US" dirty="0"/>
              <a:t>Domain specific</a:t>
            </a:r>
          </a:p>
          <a:p>
            <a:r>
              <a:rPr lang="en-US" dirty="0"/>
              <a:t>Pre-existing categorization</a:t>
            </a:r>
          </a:p>
          <a:p>
            <a:pPr lvl="1"/>
            <a:r>
              <a:rPr lang="en-US" dirty="0"/>
              <a:t>Potentially useful</a:t>
            </a:r>
          </a:p>
          <a:p>
            <a:pPr lvl="1"/>
            <a:r>
              <a:rPr lang="en-US" dirty="0"/>
              <a:t>Alignment</a:t>
            </a:r>
          </a:p>
          <a:p>
            <a:endParaRPr lang="en-US" dirty="0"/>
          </a:p>
        </p:txBody>
      </p:sp>
    </p:spTree>
    <p:extLst>
      <p:ext uri="{BB962C8B-B14F-4D97-AF65-F5344CB8AC3E}">
        <p14:creationId xmlns:p14="http://schemas.microsoft.com/office/powerpoint/2010/main" val="707703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discovery</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NER detects mentions of entities and assigns types</a:t>
            </a:r>
          </a:p>
          <a:p>
            <a:pPr lvl="1"/>
            <a:r>
              <a:rPr lang="en-US" dirty="0"/>
              <a:t>Part of your typical NLP toolkit (e.g., NLTK, Stanza, GATE)</a:t>
            </a:r>
          </a:p>
          <a:p>
            <a:pPr lvl="1"/>
            <a:r>
              <a:rPr lang="en-US" dirty="0"/>
              <a:t>Popular types: People, places, organizations, date, etc.</a:t>
            </a:r>
          </a:p>
          <a:p>
            <a:r>
              <a:rPr lang="en-US" dirty="0"/>
              <a:t>Dictionaries</a:t>
            </a:r>
          </a:p>
          <a:p>
            <a:pPr lvl="1"/>
            <a:r>
              <a:rPr lang="en-US" dirty="0"/>
              <a:t>Abbreviations (Apple, Apple Inc.) </a:t>
            </a:r>
          </a:p>
          <a:p>
            <a:pPr lvl="1"/>
            <a:r>
              <a:rPr lang="en-US" dirty="0"/>
              <a:t>Acronyms (MS, Microsoft)</a:t>
            </a:r>
          </a:p>
          <a:p>
            <a:pPr lvl="1"/>
            <a:r>
              <a:rPr lang="en-US" dirty="0"/>
              <a:t>Stage name (Lady Gaga, Stefani Joanne Angelina Germanotta) </a:t>
            </a:r>
          </a:p>
          <a:p>
            <a:r>
              <a:rPr lang="en-US" dirty="0"/>
              <a:t>Pattern-based methods</a:t>
            </a:r>
          </a:p>
          <a:p>
            <a:pPr lvl="1"/>
            <a:r>
              <a:rPr lang="en-US" dirty="0"/>
              <a:t>Hearst patterns; co-occurrence</a:t>
            </a:r>
          </a:p>
          <a:p>
            <a:pPr lvl="1"/>
            <a:r>
              <a:rPr lang="en-US" dirty="0"/>
              <a:t>“such as”, “X like Y”, “X and other Y”, “X including Y”</a:t>
            </a:r>
          </a:p>
        </p:txBody>
      </p:sp>
    </p:spTree>
    <p:extLst>
      <p:ext uri="{BB962C8B-B14F-4D97-AF65-F5344CB8AC3E}">
        <p14:creationId xmlns:p14="http://schemas.microsoft.com/office/powerpoint/2010/main" val="249647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discovery - II</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lnSpcReduction="10000"/>
          </a:bodyPr>
          <a:lstStyle/>
          <a:p>
            <a:r>
              <a:rPr lang="en-US" dirty="0"/>
              <a:t>ML </a:t>
            </a:r>
          </a:p>
          <a:p>
            <a:pPr lvl="1"/>
            <a:r>
              <a:rPr lang="en-US" dirty="0"/>
              <a:t>CRF</a:t>
            </a:r>
          </a:p>
          <a:p>
            <a:pPr lvl="1"/>
            <a:r>
              <a:rPr lang="en-US" dirty="0"/>
              <a:t>LSTM models</a:t>
            </a:r>
          </a:p>
          <a:p>
            <a:r>
              <a:rPr lang="en-US" dirty="0"/>
              <a:t>Embeddings</a:t>
            </a:r>
          </a:p>
          <a:p>
            <a:pPr lvl="1"/>
            <a:r>
              <a:rPr lang="en-US" dirty="0"/>
              <a:t>Word embeddings are computed from co-occurrences and neighborhoods of words in large corpora</a:t>
            </a:r>
          </a:p>
          <a:p>
            <a:pPr lvl="1"/>
            <a:r>
              <a:rPr lang="en-US" dirty="0"/>
              <a:t>Words are highly related if they are used in similar context</a:t>
            </a:r>
          </a:p>
          <a:p>
            <a:r>
              <a:rPr lang="en-US" dirty="0"/>
              <a:t>Taxonomies from catalogs, networks and user behavior</a:t>
            </a:r>
          </a:p>
          <a:p>
            <a:pPr lvl="1"/>
            <a:r>
              <a:rPr lang="en-US" dirty="0"/>
              <a:t>Wikipedia categories</a:t>
            </a:r>
          </a:p>
          <a:p>
            <a:pPr lvl="1"/>
            <a:r>
              <a:rPr lang="en-US" dirty="0"/>
              <a:t>Tagging systems</a:t>
            </a:r>
          </a:p>
          <a:p>
            <a:pPr lvl="1"/>
            <a:r>
              <a:rPr lang="en-US" dirty="0"/>
              <a:t>Query logs and clicks</a:t>
            </a:r>
          </a:p>
          <a:p>
            <a:pPr lvl="1"/>
            <a:endParaRPr lang="en-US" dirty="0"/>
          </a:p>
        </p:txBody>
      </p:sp>
    </p:spTree>
    <p:extLst>
      <p:ext uri="{BB962C8B-B14F-4D97-AF65-F5344CB8AC3E}">
        <p14:creationId xmlns:p14="http://schemas.microsoft.com/office/powerpoint/2010/main" val="1476874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linking</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Recognizing entity mentions in text and linking them to the corresponding entries in a KG</a:t>
            </a:r>
          </a:p>
          <a:p>
            <a:pPr lvl="1"/>
            <a:r>
              <a:rPr lang="en-US" dirty="0"/>
              <a:t>Assume a KG with existing entities</a:t>
            </a:r>
          </a:p>
          <a:p>
            <a:r>
              <a:rPr lang="en-US" dirty="0"/>
              <a:t>What’s the difference between NER and EL?</a:t>
            </a:r>
          </a:p>
          <a:p>
            <a:pPr lvl="1"/>
            <a:r>
              <a:rPr lang="en-US" dirty="0"/>
              <a:t>NER recognizes entities and assigns an entity type</a:t>
            </a:r>
          </a:p>
          <a:p>
            <a:pPr lvl="1"/>
            <a:r>
              <a:rPr lang="en-US" dirty="0"/>
              <a:t>EL recognizes entities and assigns an entity id</a:t>
            </a:r>
          </a:p>
          <a:p>
            <a:pPr lvl="1"/>
            <a:r>
              <a:rPr lang="en-US" dirty="0"/>
              <a:t>Importance of having an identifier management system</a:t>
            </a:r>
          </a:p>
          <a:p>
            <a:pPr lvl="1"/>
            <a:endParaRPr lang="en-US" dirty="0"/>
          </a:p>
          <a:p>
            <a:endParaRPr lang="en-US" dirty="0"/>
          </a:p>
        </p:txBody>
      </p:sp>
    </p:spTree>
    <p:extLst>
      <p:ext uri="{BB962C8B-B14F-4D97-AF65-F5344CB8AC3E}">
        <p14:creationId xmlns:p14="http://schemas.microsoft.com/office/powerpoint/2010/main" val="2562616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6AE50-EAD0-4893-8AA4-E082660F2B6F}"/>
              </a:ext>
            </a:extLst>
          </p:cNvPr>
          <p:cNvPicPr>
            <a:picLocks noChangeAspect="1"/>
          </p:cNvPicPr>
          <p:nvPr/>
        </p:nvPicPr>
        <p:blipFill>
          <a:blip r:embed="rId2"/>
          <a:stretch>
            <a:fillRect/>
          </a:stretch>
        </p:blipFill>
        <p:spPr>
          <a:xfrm>
            <a:off x="1539175" y="1388625"/>
            <a:ext cx="9252681" cy="971127"/>
          </a:xfrm>
          <a:prstGeom prst="rect">
            <a:avLst/>
          </a:prstGeom>
        </p:spPr>
      </p:pic>
      <p:sp>
        <p:nvSpPr>
          <p:cNvPr id="6" name="Rectangle: Rounded Corners 5">
            <a:extLst>
              <a:ext uri="{FF2B5EF4-FFF2-40B4-BE49-F238E27FC236}">
                <a16:creationId xmlns:a16="http://schemas.microsoft.com/office/drawing/2014/main" id="{D3EA8C4A-51CA-4224-87DD-A8BF4C5F6D37}"/>
              </a:ext>
            </a:extLst>
          </p:cNvPr>
          <p:cNvSpPr/>
          <p:nvPr/>
        </p:nvSpPr>
        <p:spPr bwMode="auto">
          <a:xfrm>
            <a:off x="1763280" y="1486746"/>
            <a:ext cx="1568743" cy="448212"/>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8910512-1828-4F0B-99D7-7B29051B3E83}"/>
              </a:ext>
            </a:extLst>
          </p:cNvPr>
          <p:cNvSpPr/>
          <p:nvPr/>
        </p:nvSpPr>
        <p:spPr bwMode="auto">
          <a:xfrm>
            <a:off x="3705534" y="1472432"/>
            <a:ext cx="1120531" cy="476841"/>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EA932C7C-677D-49CE-BE35-8B6774EFA47B}"/>
              </a:ext>
            </a:extLst>
          </p:cNvPr>
          <p:cNvSpPr/>
          <p:nvPr/>
        </p:nvSpPr>
        <p:spPr bwMode="auto">
          <a:xfrm>
            <a:off x="3828806" y="1472431"/>
            <a:ext cx="1643445" cy="597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7110956-F447-4618-91C1-C28F390D5CCB}"/>
              </a:ext>
            </a:extLst>
          </p:cNvPr>
          <p:cNvSpPr/>
          <p:nvPr/>
        </p:nvSpPr>
        <p:spPr bwMode="auto">
          <a:xfrm>
            <a:off x="8337062" y="1412043"/>
            <a:ext cx="1643445" cy="597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9CD4F03-949D-477F-B81D-4E934AB02A97}"/>
              </a:ext>
            </a:extLst>
          </p:cNvPr>
          <p:cNvSpPr/>
          <p:nvPr/>
        </p:nvSpPr>
        <p:spPr bwMode="auto">
          <a:xfrm>
            <a:off x="3854938" y="1506797"/>
            <a:ext cx="3361592" cy="502863"/>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D56424D4-45B0-4375-A8F3-D93BB968193D}"/>
              </a:ext>
            </a:extLst>
          </p:cNvPr>
          <p:cNvSpPr txBox="1"/>
          <p:nvPr/>
        </p:nvSpPr>
        <p:spPr>
          <a:xfrm>
            <a:off x="7216530" y="5445958"/>
            <a:ext cx="4108615"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Bay Buccaneers (NFL team)</a:t>
            </a:r>
          </a:p>
        </p:txBody>
      </p:sp>
      <p:sp>
        <p:nvSpPr>
          <p:cNvPr id="13" name="TextBox 12">
            <a:extLst>
              <a:ext uri="{FF2B5EF4-FFF2-40B4-BE49-F238E27FC236}">
                <a16:creationId xmlns:a16="http://schemas.microsoft.com/office/drawing/2014/main" id="{52C9CD2E-3861-4E69-8033-3C8D12CA7F85}"/>
              </a:ext>
            </a:extLst>
          </p:cNvPr>
          <p:cNvSpPr txBox="1"/>
          <p:nvPr/>
        </p:nvSpPr>
        <p:spPr>
          <a:xfrm>
            <a:off x="1787565" y="4323130"/>
            <a:ext cx="2067373" cy="90819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(Florida)</a:t>
            </a:r>
          </a:p>
          <a:p>
            <a:pPr>
              <a:lnSpc>
                <a:spcPct val="90000"/>
              </a:lnSpc>
              <a:spcAft>
                <a:spcPts val="588"/>
              </a:spcAft>
            </a:pPr>
            <a:r>
              <a:rPr lang="en-US" sz="1961" dirty="0">
                <a:gradFill>
                  <a:gsLst>
                    <a:gs pos="2917">
                      <a:schemeClr val="tx1"/>
                    </a:gs>
                    <a:gs pos="30000">
                      <a:schemeClr val="tx1"/>
                    </a:gs>
                  </a:gsLst>
                  <a:lin ang="5400000" scaled="0"/>
                </a:gradFill>
              </a:rPr>
              <a:t>Tampa (Kansas)</a:t>
            </a:r>
          </a:p>
        </p:txBody>
      </p:sp>
      <p:sp>
        <p:nvSpPr>
          <p:cNvPr id="14" name="TextBox 13">
            <a:extLst>
              <a:ext uri="{FF2B5EF4-FFF2-40B4-BE49-F238E27FC236}">
                <a16:creationId xmlns:a16="http://schemas.microsoft.com/office/drawing/2014/main" id="{629CF0C3-BDE4-49B2-95EB-8DDC3567DCA7}"/>
              </a:ext>
            </a:extLst>
          </p:cNvPr>
          <p:cNvSpPr txBox="1"/>
          <p:nvPr/>
        </p:nvSpPr>
        <p:spPr>
          <a:xfrm>
            <a:off x="3854938" y="3678401"/>
            <a:ext cx="3934372" cy="1602167"/>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Tampa Bay (Location)</a:t>
            </a:r>
          </a:p>
          <a:p>
            <a:pPr>
              <a:lnSpc>
                <a:spcPct val="90000"/>
              </a:lnSpc>
              <a:spcAft>
                <a:spcPts val="588"/>
              </a:spcAft>
            </a:pPr>
            <a:r>
              <a:rPr lang="en-US" sz="1961" dirty="0">
                <a:gradFill>
                  <a:gsLst>
                    <a:gs pos="2917">
                      <a:schemeClr val="tx1"/>
                    </a:gs>
                    <a:gs pos="30000">
                      <a:schemeClr val="tx1"/>
                    </a:gs>
                  </a:gsLst>
                  <a:lin ang="5400000" scaled="0"/>
                </a:gradFill>
              </a:rPr>
              <a:t>Tampa Bay (Buccaneers - NFL)</a:t>
            </a:r>
          </a:p>
          <a:p>
            <a:pPr>
              <a:lnSpc>
                <a:spcPct val="90000"/>
              </a:lnSpc>
              <a:spcAft>
                <a:spcPts val="588"/>
              </a:spcAft>
            </a:pPr>
            <a:r>
              <a:rPr lang="en-US" sz="1961" dirty="0">
                <a:gradFill>
                  <a:gsLst>
                    <a:gs pos="2917">
                      <a:schemeClr val="tx1"/>
                    </a:gs>
                    <a:gs pos="30000">
                      <a:schemeClr val="tx1"/>
                    </a:gs>
                  </a:gsLst>
                  <a:lin ang="5400000" scaled="0"/>
                </a:gradFill>
              </a:rPr>
              <a:t>Tampa Bay (Lightning - NHL)</a:t>
            </a:r>
          </a:p>
          <a:p>
            <a:pPr>
              <a:lnSpc>
                <a:spcPct val="90000"/>
              </a:lnSpc>
              <a:spcAft>
                <a:spcPts val="588"/>
              </a:spcAft>
            </a:pPr>
            <a:r>
              <a:rPr lang="en-US" sz="1961" dirty="0">
                <a:gradFill>
                  <a:gsLst>
                    <a:gs pos="2917">
                      <a:schemeClr val="tx1"/>
                    </a:gs>
                    <a:gs pos="30000">
                      <a:schemeClr val="tx1"/>
                    </a:gs>
                  </a:gsLst>
                  <a:lin ang="5400000" scaled="0"/>
                </a:gradFill>
              </a:rPr>
              <a:t>Tampa Bay (Ray - MLB)</a:t>
            </a:r>
          </a:p>
        </p:txBody>
      </p:sp>
      <p:sp>
        <p:nvSpPr>
          <p:cNvPr id="15" name="TextBox 14">
            <a:extLst>
              <a:ext uri="{FF2B5EF4-FFF2-40B4-BE49-F238E27FC236}">
                <a16:creationId xmlns:a16="http://schemas.microsoft.com/office/drawing/2014/main" id="{35E75656-27EE-4CAE-902A-48B958A740B1}"/>
              </a:ext>
            </a:extLst>
          </p:cNvPr>
          <p:cNvSpPr txBox="1"/>
          <p:nvPr/>
        </p:nvSpPr>
        <p:spPr>
          <a:xfrm>
            <a:off x="119835" y="3119080"/>
            <a:ext cx="3585699" cy="908196"/>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Tom Brady (player)</a:t>
            </a:r>
          </a:p>
          <a:p>
            <a:pPr>
              <a:lnSpc>
                <a:spcPct val="90000"/>
              </a:lnSpc>
              <a:spcAft>
                <a:spcPts val="588"/>
              </a:spcAft>
            </a:pPr>
            <a:r>
              <a:rPr lang="en-US" sz="1961" dirty="0">
                <a:gradFill>
                  <a:gsLst>
                    <a:gs pos="2917">
                      <a:schemeClr val="tx1"/>
                    </a:gs>
                    <a:gs pos="30000">
                      <a:schemeClr val="tx1"/>
                    </a:gs>
                  </a:gsLst>
                  <a:lin ang="5400000" scaled="0"/>
                </a:gradFill>
              </a:rPr>
              <a:t>Tom Brady (director)</a:t>
            </a:r>
          </a:p>
        </p:txBody>
      </p:sp>
      <p:sp>
        <p:nvSpPr>
          <p:cNvPr id="16" name="TextBox 15">
            <a:extLst>
              <a:ext uri="{FF2B5EF4-FFF2-40B4-BE49-F238E27FC236}">
                <a16:creationId xmlns:a16="http://schemas.microsoft.com/office/drawing/2014/main" id="{6BAC00E3-6985-4759-BFF9-F71863C3FF26}"/>
              </a:ext>
            </a:extLst>
          </p:cNvPr>
          <p:cNvSpPr txBox="1"/>
          <p:nvPr/>
        </p:nvSpPr>
        <p:spPr>
          <a:xfrm>
            <a:off x="9024132" y="3308488"/>
            <a:ext cx="2321439" cy="1255182"/>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Super Bowl 2021</a:t>
            </a:r>
          </a:p>
          <a:p>
            <a:pPr>
              <a:lnSpc>
                <a:spcPct val="90000"/>
              </a:lnSpc>
              <a:spcAft>
                <a:spcPts val="588"/>
              </a:spcAft>
            </a:pPr>
            <a:r>
              <a:rPr lang="en-US" sz="1961" dirty="0">
                <a:gradFill>
                  <a:gsLst>
                    <a:gs pos="2917">
                      <a:schemeClr val="tx1"/>
                    </a:gs>
                    <a:gs pos="30000">
                      <a:schemeClr val="tx1"/>
                    </a:gs>
                  </a:gsLst>
                  <a:lin ang="5400000" scaled="0"/>
                </a:gradFill>
              </a:rPr>
              <a:t>Super Bowl 2020</a:t>
            </a:r>
          </a:p>
          <a:p>
            <a:pPr>
              <a:lnSpc>
                <a:spcPct val="90000"/>
              </a:lnSpc>
              <a:spcAft>
                <a:spcPts val="588"/>
              </a:spcAft>
            </a:pPr>
            <a:r>
              <a:rPr lang="en-US" sz="1961" dirty="0">
                <a:gradFill>
                  <a:gsLst>
                    <a:gs pos="2917">
                      <a:schemeClr val="tx1"/>
                    </a:gs>
                    <a:gs pos="30000">
                      <a:schemeClr val="tx1"/>
                    </a:gs>
                  </a:gsLst>
                  <a:lin ang="5400000" scaled="0"/>
                </a:gradFill>
              </a:rPr>
              <a:t>…</a:t>
            </a:r>
          </a:p>
        </p:txBody>
      </p:sp>
      <p:cxnSp>
        <p:nvCxnSpPr>
          <p:cNvPr id="18" name="Straight Arrow Connector 17">
            <a:extLst>
              <a:ext uri="{FF2B5EF4-FFF2-40B4-BE49-F238E27FC236}">
                <a16:creationId xmlns:a16="http://schemas.microsoft.com/office/drawing/2014/main" id="{7C2B3679-73EE-4CA7-9ACC-B62A3FA9708E}"/>
              </a:ext>
            </a:extLst>
          </p:cNvPr>
          <p:cNvCxnSpPr>
            <a:stCxn id="6" idx="2"/>
          </p:cNvCxnSpPr>
          <p:nvPr/>
        </p:nvCxnSpPr>
        <p:spPr>
          <a:xfrm flipH="1">
            <a:off x="1432297" y="1934959"/>
            <a:ext cx="1115355" cy="11841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BCA7C7-1562-4845-85AD-0439F5E004C0}"/>
              </a:ext>
            </a:extLst>
          </p:cNvPr>
          <p:cNvCxnSpPr>
            <a:cxnSpLocks/>
          </p:cNvCxnSpPr>
          <p:nvPr/>
        </p:nvCxnSpPr>
        <p:spPr>
          <a:xfrm flipH="1">
            <a:off x="3094419" y="1941129"/>
            <a:ext cx="1131443" cy="238200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964493-C91B-40EC-9FA7-C9E39E42D964}"/>
              </a:ext>
            </a:extLst>
          </p:cNvPr>
          <p:cNvCxnSpPr>
            <a:cxnSpLocks/>
          </p:cNvCxnSpPr>
          <p:nvPr/>
        </p:nvCxnSpPr>
        <p:spPr>
          <a:xfrm>
            <a:off x="4751925" y="2053478"/>
            <a:ext cx="1157192" cy="167433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E95132-B95B-4AD1-86C4-AA657B6D4A83}"/>
              </a:ext>
            </a:extLst>
          </p:cNvPr>
          <p:cNvCxnSpPr>
            <a:cxnSpLocks/>
          </p:cNvCxnSpPr>
          <p:nvPr/>
        </p:nvCxnSpPr>
        <p:spPr>
          <a:xfrm>
            <a:off x="6020586" y="1979466"/>
            <a:ext cx="2966844" cy="349668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79AABD-17F9-42D2-8AB9-F0C4AB947E6E}"/>
              </a:ext>
            </a:extLst>
          </p:cNvPr>
          <p:cNvCxnSpPr>
            <a:cxnSpLocks/>
          </p:cNvCxnSpPr>
          <p:nvPr/>
        </p:nvCxnSpPr>
        <p:spPr>
          <a:xfrm>
            <a:off x="9029380" y="2005256"/>
            <a:ext cx="951128" cy="129778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20970DF-1C6F-4F6E-9680-BB42DC42366B}"/>
              </a:ext>
            </a:extLst>
          </p:cNvPr>
          <p:cNvSpPr>
            <a:spLocks noGrp="1"/>
          </p:cNvSpPr>
          <p:nvPr>
            <p:ph type="title"/>
          </p:nvPr>
        </p:nvSpPr>
        <p:spPr>
          <a:xfrm>
            <a:off x="269241" y="289957"/>
            <a:ext cx="11655840" cy="899537"/>
          </a:xfrm>
        </p:spPr>
        <p:txBody>
          <a:bodyPr/>
          <a:lstStyle/>
          <a:p>
            <a:r>
              <a:rPr lang="en-US" dirty="0"/>
              <a:t>Entity linking - example</a:t>
            </a:r>
          </a:p>
        </p:txBody>
      </p:sp>
    </p:spTree>
    <p:extLst>
      <p:ext uri="{BB962C8B-B14F-4D97-AF65-F5344CB8AC3E}">
        <p14:creationId xmlns:p14="http://schemas.microsoft.com/office/powerpoint/2010/main" val="5253883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linking – components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Mention detection</a:t>
            </a:r>
          </a:p>
          <a:p>
            <a:pPr lvl="1"/>
            <a:r>
              <a:rPr lang="en-US" dirty="0"/>
              <a:t>Identification of text snippets that can potentially be linked to entities</a:t>
            </a:r>
          </a:p>
          <a:p>
            <a:pPr lvl="1"/>
            <a:r>
              <a:rPr lang="en-US" dirty="0"/>
              <a:t>Using dictionary of entity names and variations</a:t>
            </a:r>
          </a:p>
          <a:p>
            <a:r>
              <a:rPr lang="en-US" dirty="0"/>
              <a:t>Candidate selection</a:t>
            </a:r>
          </a:p>
          <a:p>
            <a:pPr lvl="1"/>
            <a:r>
              <a:rPr lang="en-US" dirty="0"/>
              <a:t>Ranked list of candidate entities is generated for each mention</a:t>
            </a:r>
          </a:p>
          <a:p>
            <a:r>
              <a:rPr lang="en-US" dirty="0"/>
              <a:t>Disambiguation</a:t>
            </a:r>
          </a:p>
          <a:p>
            <a:pPr lvl="1"/>
            <a:r>
              <a:rPr lang="en-US" dirty="0"/>
              <a:t>The best entity (or none) is selected for each mention using context (if available) </a:t>
            </a:r>
          </a:p>
          <a:p>
            <a:pPr lvl="1"/>
            <a:r>
              <a:rPr lang="en-US" dirty="0"/>
              <a:t>Ranking problem</a:t>
            </a:r>
          </a:p>
          <a:p>
            <a:r>
              <a:rPr lang="en-US" dirty="0"/>
              <a:t>Entity annotations</a:t>
            </a:r>
          </a:p>
          <a:p>
            <a:pPr lvl="1"/>
            <a:endParaRPr lang="en-US" dirty="0"/>
          </a:p>
          <a:p>
            <a:endParaRPr lang="en-US" dirty="0"/>
          </a:p>
        </p:txBody>
      </p:sp>
    </p:spTree>
    <p:extLst>
      <p:ext uri="{BB962C8B-B14F-4D97-AF65-F5344CB8AC3E}">
        <p14:creationId xmlns:p14="http://schemas.microsoft.com/office/powerpoint/2010/main" val="886414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matching</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fontScale="92500" lnSpcReduction="10000"/>
          </a:bodyPr>
          <a:lstStyle/>
          <a:p>
            <a:r>
              <a:rPr lang="en-US" dirty="0"/>
              <a:t>Compute equivalence class</a:t>
            </a:r>
          </a:p>
          <a:p>
            <a:pPr lvl="1"/>
            <a:r>
              <a:rPr lang="en-US" dirty="0"/>
              <a:t>Also known as duplicate detection or record linkage</a:t>
            </a:r>
          </a:p>
          <a:p>
            <a:r>
              <a:rPr lang="en-US" dirty="0"/>
              <a:t>Name similarity</a:t>
            </a:r>
          </a:p>
          <a:p>
            <a:pPr lvl="1"/>
            <a:r>
              <a:rPr lang="en-US" dirty="0"/>
              <a:t>String similarity</a:t>
            </a:r>
          </a:p>
          <a:p>
            <a:r>
              <a:rPr lang="en-US" dirty="0"/>
              <a:t>Context similarity</a:t>
            </a:r>
          </a:p>
          <a:p>
            <a:pPr lvl="1"/>
            <a:r>
              <a:rPr lang="en-US" dirty="0"/>
              <a:t>Importance of proximity</a:t>
            </a:r>
          </a:p>
          <a:p>
            <a:r>
              <a:rPr lang="en-US" dirty="0"/>
              <a:t>Mention-entity popularity</a:t>
            </a:r>
          </a:p>
          <a:p>
            <a:pPr lvl="1"/>
            <a:r>
              <a:rPr lang="en-US" dirty="0"/>
              <a:t>Popularity of an entity</a:t>
            </a:r>
          </a:p>
          <a:p>
            <a:r>
              <a:rPr lang="en-US" dirty="0"/>
              <a:t>NEMO (Named Entities Made Obvious) </a:t>
            </a:r>
          </a:p>
          <a:p>
            <a:pPr lvl="1"/>
            <a:r>
              <a:rPr lang="en-US" dirty="0"/>
              <a:t>The best evidence for entity disambiguation is provided by the set of co-occurring entities</a:t>
            </a:r>
          </a:p>
        </p:txBody>
      </p:sp>
    </p:spTree>
    <p:extLst>
      <p:ext uri="{BB962C8B-B14F-4D97-AF65-F5344CB8AC3E}">
        <p14:creationId xmlns:p14="http://schemas.microsoft.com/office/powerpoint/2010/main" val="3485675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Attributes and relationships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Pattern-based</a:t>
            </a:r>
          </a:p>
          <a:p>
            <a:pPr lvl="1"/>
            <a:r>
              <a:rPr lang="en-US" dirty="0"/>
              <a:t>Regex</a:t>
            </a:r>
          </a:p>
          <a:p>
            <a:pPr lvl="1"/>
            <a:r>
              <a:rPr lang="en-US" dirty="0"/>
              <a:t>Rule-base extraction</a:t>
            </a:r>
          </a:p>
          <a:p>
            <a:r>
              <a:rPr lang="en-US" dirty="0"/>
              <a:t>Extraction from semi-structured content</a:t>
            </a:r>
          </a:p>
          <a:p>
            <a:pPr lvl="1"/>
            <a:r>
              <a:rPr lang="en-US" dirty="0"/>
              <a:t>DOM trees</a:t>
            </a:r>
          </a:p>
          <a:p>
            <a:pPr lvl="1"/>
            <a:r>
              <a:rPr lang="en-US" dirty="0"/>
              <a:t>Web tables</a:t>
            </a:r>
          </a:p>
          <a:p>
            <a:r>
              <a:rPr lang="en-US" dirty="0"/>
              <a:t>Information extraction</a:t>
            </a:r>
          </a:p>
          <a:p>
            <a:pPr lvl="1"/>
            <a:r>
              <a:rPr lang="en-US" dirty="0"/>
              <a:t>Extract (entity-type, alpha, entity-type)</a:t>
            </a:r>
          </a:p>
          <a:p>
            <a:r>
              <a:rPr lang="en-US" dirty="0" err="1"/>
              <a:t>Infoboxes</a:t>
            </a:r>
            <a:r>
              <a:rPr lang="en-US" dirty="0"/>
              <a:t> are great if you have them</a:t>
            </a:r>
          </a:p>
          <a:p>
            <a:pPr lvl="1"/>
            <a:endParaRPr lang="en-US" dirty="0"/>
          </a:p>
        </p:txBody>
      </p:sp>
    </p:spTree>
    <p:extLst>
      <p:ext uri="{BB962C8B-B14F-4D97-AF65-F5344CB8AC3E}">
        <p14:creationId xmlns:p14="http://schemas.microsoft.com/office/powerpoint/2010/main" val="1993362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KG Curation</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Quality</a:t>
            </a:r>
          </a:p>
          <a:p>
            <a:pPr lvl="1"/>
            <a:r>
              <a:rPr lang="en-US" dirty="0"/>
              <a:t>Precision, recall</a:t>
            </a:r>
          </a:p>
          <a:p>
            <a:r>
              <a:rPr lang="en-US" dirty="0"/>
              <a:t>Crowdsourcing</a:t>
            </a:r>
          </a:p>
          <a:p>
            <a:pPr lvl="1"/>
            <a:r>
              <a:rPr lang="en-US" dirty="0"/>
              <a:t>Human in the loop</a:t>
            </a:r>
          </a:p>
          <a:p>
            <a:r>
              <a:rPr lang="en-US" dirty="0"/>
              <a:t>KG life cycle</a:t>
            </a:r>
          </a:p>
          <a:p>
            <a:pPr lvl="1"/>
            <a:r>
              <a:rPr lang="en-US" dirty="0"/>
              <a:t>Provenance metadata (source, timestamp, extraction method)</a:t>
            </a:r>
          </a:p>
          <a:p>
            <a:pPr lvl="1"/>
            <a:r>
              <a:rPr lang="en-US" dirty="0"/>
              <a:t>Versioning </a:t>
            </a:r>
          </a:p>
          <a:p>
            <a:pPr lvl="1"/>
            <a:r>
              <a:rPr lang="en-US" dirty="0"/>
              <a:t>Twitter CEO (Jack -&gt; Parag -&gt; Elon)</a:t>
            </a:r>
          </a:p>
          <a:p>
            <a:r>
              <a:rPr lang="en-US" dirty="0"/>
              <a:t>Maintenance</a:t>
            </a:r>
          </a:p>
          <a:p>
            <a:pPr lvl="1"/>
            <a:endParaRPr lang="en-US" dirty="0"/>
          </a:p>
        </p:txBody>
      </p:sp>
    </p:spTree>
    <p:extLst>
      <p:ext uri="{BB962C8B-B14F-4D97-AF65-F5344CB8AC3E}">
        <p14:creationId xmlns:p14="http://schemas.microsoft.com/office/powerpoint/2010/main" val="81252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13CCC2-F2B5-A684-2DBD-145F30D9703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40C33E1C-F753-6AD4-9A9C-A1C6FA030865}"/>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93AA065-E908-2705-E238-9325AE5DDF62}"/>
              </a:ext>
            </a:extLst>
          </p:cNvPr>
          <p:cNvPicPr>
            <a:picLocks noGrp="1" noChangeAspect="1"/>
          </p:cNvPicPr>
          <p:nvPr>
            <p:ph idx="4294967295"/>
          </p:nvPr>
        </p:nvPicPr>
        <p:blipFill>
          <a:blip r:embed="rId2"/>
          <a:stretch>
            <a:fillRect/>
          </a:stretch>
        </p:blipFill>
        <p:spPr>
          <a:xfrm>
            <a:off x="1940997" y="251700"/>
            <a:ext cx="7898621" cy="6354600"/>
          </a:xfrm>
        </p:spPr>
      </p:pic>
      <p:sp>
        <p:nvSpPr>
          <p:cNvPr id="8" name="Google Shape;192;p14">
            <a:extLst>
              <a:ext uri="{FF2B5EF4-FFF2-40B4-BE49-F238E27FC236}">
                <a16:creationId xmlns:a16="http://schemas.microsoft.com/office/drawing/2014/main" id="{E29F70B5-7DFB-7085-B38C-84B1B7F107AE}"/>
              </a:ext>
            </a:extLst>
          </p:cNvPr>
          <p:cNvSpPr/>
          <p:nvPr/>
        </p:nvSpPr>
        <p:spPr>
          <a:xfrm>
            <a:off x="6495988" y="2604529"/>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&lt;return&gt;</a:t>
            </a:r>
            <a:endParaRPr lang="en-US" sz="2400" dirty="0">
              <a:solidFill>
                <a:schemeClr val="bg1"/>
              </a:solidFill>
              <a:ea typeface="Cambria Math" panose="02040503050406030204" pitchFamily="18" charset="0"/>
            </a:endParaRPr>
          </a:p>
        </p:txBody>
      </p:sp>
    </p:spTree>
    <p:extLst>
      <p:ext uri="{BB962C8B-B14F-4D97-AF65-F5344CB8AC3E}">
        <p14:creationId xmlns:p14="http://schemas.microsoft.com/office/powerpoint/2010/main" val="2887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Architecture for KG construction</a:t>
            </a:r>
          </a:p>
        </p:txBody>
      </p:sp>
      <p:pic>
        <p:nvPicPr>
          <p:cNvPr id="7" name="Picture 6">
            <a:extLst>
              <a:ext uri="{FF2B5EF4-FFF2-40B4-BE49-F238E27FC236}">
                <a16:creationId xmlns:a16="http://schemas.microsoft.com/office/drawing/2014/main" id="{1AB0A6F5-568A-4111-BBE2-733A770AC635}"/>
              </a:ext>
            </a:extLst>
          </p:cNvPr>
          <p:cNvPicPr>
            <a:picLocks noChangeAspect="1"/>
          </p:cNvPicPr>
          <p:nvPr/>
        </p:nvPicPr>
        <p:blipFill>
          <a:blip r:embed="rId2"/>
          <a:stretch>
            <a:fillRect/>
          </a:stretch>
        </p:blipFill>
        <p:spPr>
          <a:xfrm>
            <a:off x="1732932" y="1486746"/>
            <a:ext cx="8726136" cy="4871594"/>
          </a:xfrm>
          <a:prstGeom prst="rect">
            <a:avLst/>
          </a:prstGeom>
        </p:spPr>
      </p:pic>
    </p:spTree>
    <p:extLst>
      <p:ext uri="{BB962C8B-B14F-4D97-AF65-F5344CB8AC3E}">
        <p14:creationId xmlns:p14="http://schemas.microsoft.com/office/powerpoint/2010/main" val="37383473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D95-9F75-415D-A029-2352C4609D29}"/>
              </a:ext>
            </a:extLst>
          </p:cNvPr>
          <p:cNvSpPr>
            <a:spLocks noGrp="1"/>
          </p:cNvSpPr>
          <p:nvPr>
            <p:ph type="title"/>
          </p:nvPr>
        </p:nvSpPr>
        <p:spPr/>
        <p:txBody>
          <a:bodyPr/>
          <a:lstStyle/>
          <a:p>
            <a:r>
              <a:rPr lang="en-US" dirty="0"/>
              <a:t>Where is the KG?</a:t>
            </a:r>
          </a:p>
        </p:txBody>
      </p:sp>
      <p:pic>
        <p:nvPicPr>
          <p:cNvPr id="4" name="Picture 3">
            <a:extLst>
              <a:ext uri="{FF2B5EF4-FFF2-40B4-BE49-F238E27FC236}">
                <a16:creationId xmlns:a16="http://schemas.microsoft.com/office/drawing/2014/main" id="{BE2505C1-3E87-4BB2-AD7E-2D2D14C59C8A}"/>
              </a:ext>
            </a:extLst>
          </p:cNvPr>
          <p:cNvPicPr>
            <a:picLocks noChangeAspect="1"/>
          </p:cNvPicPr>
          <p:nvPr/>
        </p:nvPicPr>
        <p:blipFill>
          <a:blip r:embed="rId2"/>
          <a:stretch>
            <a:fillRect/>
          </a:stretch>
        </p:blipFill>
        <p:spPr>
          <a:xfrm>
            <a:off x="2510301" y="1636151"/>
            <a:ext cx="7714957" cy="4117951"/>
          </a:xfrm>
          <a:prstGeom prst="rect">
            <a:avLst/>
          </a:prstGeom>
        </p:spPr>
      </p:pic>
    </p:spTree>
    <p:extLst>
      <p:ext uri="{BB962C8B-B14F-4D97-AF65-F5344CB8AC3E}">
        <p14:creationId xmlns:p14="http://schemas.microsoft.com/office/powerpoint/2010/main" val="15636890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Representation</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Unique problem</a:t>
            </a:r>
          </a:p>
          <a:p>
            <a:pPr lvl="1"/>
            <a:r>
              <a:rPr lang="en-US" dirty="0"/>
              <a:t>Entities in KG have no textual representation, apart from their names</a:t>
            </a:r>
          </a:p>
          <a:p>
            <a:pPr lvl="1"/>
            <a:r>
              <a:rPr lang="en-US" dirty="0"/>
              <a:t>We can run SPARQL queries but how do we add the IR part?</a:t>
            </a:r>
          </a:p>
          <a:p>
            <a:r>
              <a:rPr lang="en-US" dirty="0"/>
              <a:t>Predicate folding</a:t>
            </a:r>
          </a:p>
          <a:p>
            <a:pPr lvl="1"/>
            <a:r>
              <a:rPr lang="en-US" dirty="0"/>
              <a:t>Build a textual representation for each entity by considering all triples</a:t>
            </a:r>
          </a:p>
          <a:p>
            <a:pPr lvl="1"/>
            <a:r>
              <a:rPr lang="en-US" dirty="0"/>
              <a:t>Grouping predicates together into a small set of predefined categories</a:t>
            </a:r>
          </a:p>
          <a:p>
            <a:pPr lvl="1"/>
            <a:r>
              <a:rPr lang="en-US" dirty="0"/>
              <a:t>From SPOs triples to a structured document</a:t>
            </a:r>
          </a:p>
          <a:p>
            <a:endParaRPr lang="en-US" dirty="0"/>
          </a:p>
        </p:txBody>
      </p:sp>
    </p:spTree>
    <p:extLst>
      <p:ext uri="{BB962C8B-B14F-4D97-AF65-F5344CB8AC3E}">
        <p14:creationId xmlns:p14="http://schemas.microsoft.com/office/powerpoint/2010/main" val="2248877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Predicate folding - example</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type="body" sz="quarter" idx="10"/>
          </p:nvPr>
        </p:nvSpPr>
        <p:spPr>
          <a:xfrm>
            <a:off x="269239" y="1189495"/>
            <a:ext cx="11653523" cy="2855839"/>
          </a:xfrm>
        </p:spPr>
        <p:txBody>
          <a:bodyPr/>
          <a:lstStyle/>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instance_of</a:t>
            </a:r>
            <a:r>
              <a:rPr lang="en-US" sz="1765" dirty="0">
                <a:latin typeface="Courier New" panose="02070309020205020404" pitchFamily="49" charset="0"/>
                <a:cs typeface="Courier New" panose="02070309020205020404" pitchFamily="49" charset="0"/>
              </a:rPr>
              <a:t>, recipe&gt;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spaghetti&gt;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pancetta&gt;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eggs&gt;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has_ingredient</a:t>
            </a:r>
            <a:r>
              <a:rPr lang="en-US" sz="1765" dirty="0">
                <a:latin typeface="Courier New" panose="02070309020205020404" pitchFamily="49" charset="0"/>
                <a:cs typeface="Courier New" panose="02070309020205020404" pitchFamily="49" charset="0"/>
              </a:rPr>
              <a:t>, parmesan&gt;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recipe_cuisine</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italian</a:t>
            </a:r>
            <a:r>
              <a:rPr lang="en-US" sz="1765" dirty="0">
                <a:latin typeface="Courier New" panose="02070309020205020404" pitchFamily="49" charset="0"/>
                <a:cs typeface="Courier New" panose="02070309020205020404" pitchFamily="49" charset="0"/>
              </a:rPr>
              <a:t> cuisine&gt;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serving_size</a:t>
            </a:r>
            <a:r>
              <a:rPr lang="en-US" sz="1765" dirty="0">
                <a:latin typeface="Courier New" panose="02070309020205020404" pitchFamily="49" charset="0"/>
                <a:cs typeface="Courier New" panose="02070309020205020404" pitchFamily="49" charset="0"/>
              </a:rPr>
              <a:t>, 4&gt;</a:t>
            </a:r>
          </a:p>
          <a:p>
            <a:pPr lvl="1"/>
            <a:r>
              <a:rPr lang="en-US" sz="1765" dirty="0">
                <a:latin typeface="Courier New" panose="02070309020205020404" pitchFamily="49" charset="0"/>
                <a:cs typeface="Courier New" panose="02070309020205020404" pitchFamily="49" charset="0"/>
              </a:rPr>
              <a:t>&lt;spaghetti carbonara, calories, 510&gt;</a:t>
            </a:r>
          </a:p>
          <a:p>
            <a:pPr lvl="1"/>
            <a:r>
              <a:rPr lang="en-US" sz="1765" dirty="0">
                <a:latin typeface="Courier New" panose="02070309020205020404" pitchFamily="49" charset="0"/>
                <a:cs typeface="Courier New" panose="02070309020205020404" pitchFamily="49" charset="0"/>
              </a:rPr>
              <a:t>&lt;spaghetti carbonara, </a:t>
            </a:r>
            <a:r>
              <a:rPr lang="en-US" sz="1765" dirty="0" err="1">
                <a:latin typeface="Courier New" panose="02070309020205020404" pitchFamily="49" charset="0"/>
                <a:cs typeface="Courier New" panose="02070309020205020404" pitchFamily="49" charset="0"/>
              </a:rPr>
              <a:t>cook_time</a:t>
            </a:r>
            <a:r>
              <a:rPr lang="en-US" sz="1765" dirty="0">
                <a:latin typeface="Courier New" panose="02070309020205020404" pitchFamily="49" charset="0"/>
                <a:cs typeface="Courier New" panose="02070309020205020404" pitchFamily="49" charset="0"/>
              </a:rPr>
              <a:t>, 25min&gt;</a:t>
            </a:r>
          </a:p>
        </p:txBody>
      </p:sp>
      <p:graphicFrame>
        <p:nvGraphicFramePr>
          <p:cNvPr id="4" name="Table 4">
            <a:extLst>
              <a:ext uri="{FF2B5EF4-FFF2-40B4-BE49-F238E27FC236}">
                <a16:creationId xmlns:a16="http://schemas.microsoft.com/office/drawing/2014/main" id="{817C7AD7-D31D-4685-8B4C-21B345748756}"/>
              </a:ext>
            </a:extLst>
          </p:cNvPr>
          <p:cNvGraphicFramePr>
            <a:graphicFrameLocks noGrp="1"/>
          </p:cNvGraphicFramePr>
          <p:nvPr/>
        </p:nvGraphicFramePr>
        <p:xfrm>
          <a:off x="866855" y="4214306"/>
          <a:ext cx="10159481" cy="1455848"/>
        </p:xfrm>
        <a:graphic>
          <a:graphicData uri="http://schemas.openxmlformats.org/drawingml/2006/table">
            <a:tbl>
              <a:tblPr firstRow="1" bandRow="1">
                <a:tableStyleId>{5940675A-B579-460E-94D1-54222C63F5DA}</a:tableStyleId>
              </a:tblPr>
              <a:tblGrid>
                <a:gridCol w="2205159">
                  <a:extLst>
                    <a:ext uri="{9D8B030D-6E8A-4147-A177-3AD203B41FA5}">
                      <a16:colId xmlns:a16="http://schemas.microsoft.com/office/drawing/2014/main" val="2694888406"/>
                    </a:ext>
                  </a:extLst>
                </a:gridCol>
                <a:gridCol w="7954322">
                  <a:extLst>
                    <a:ext uri="{9D8B030D-6E8A-4147-A177-3AD203B41FA5}">
                      <a16:colId xmlns:a16="http://schemas.microsoft.com/office/drawing/2014/main" val="3151622956"/>
                    </a:ext>
                  </a:extLst>
                </a:gridCol>
              </a:tblGrid>
              <a:tr h="363550">
                <a:tc>
                  <a:txBody>
                    <a:bodyPr/>
                    <a:lstStyle/>
                    <a:p>
                      <a:r>
                        <a:rPr lang="en-US" sz="1800" dirty="0"/>
                        <a:t>Name</a:t>
                      </a:r>
                    </a:p>
                  </a:txBody>
                  <a:tcPr marL="89642" marR="89642" marT="44821" marB="44821"/>
                </a:tc>
                <a:tc>
                  <a:txBody>
                    <a:bodyPr/>
                    <a:lstStyle/>
                    <a:p>
                      <a:r>
                        <a:rPr lang="en-US" sz="1800" dirty="0">
                          <a:latin typeface="Courier New" panose="02070309020205020404" pitchFamily="49" charset="0"/>
                          <a:cs typeface="Courier New" panose="02070309020205020404" pitchFamily="49" charset="0"/>
                        </a:rPr>
                        <a:t>spaghetti carbonara</a:t>
                      </a:r>
                      <a:endParaRPr lang="en-US" sz="1800" dirty="0"/>
                    </a:p>
                  </a:txBody>
                  <a:tcPr marL="89642" marR="89642" marT="44821" marB="44821"/>
                </a:tc>
                <a:extLst>
                  <a:ext uri="{0D108BD9-81ED-4DB2-BD59-A6C34878D82A}">
                    <a16:rowId xmlns:a16="http://schemas.microsoft.com/office/drawing/2014/main" val="3439081210"/>
                  </a:ext>
                </a:extLst>
              </a:tr>
              <a:tr h="363550">
                <a:tc>
                  <a:txBody>
                    <a:bodyPr/>
                    <a:lstStyle/>
                    <a:p>
                      <a:r>
                        <a:rPr lang="en-US" sz="1800" dirty="0"/>
                        <a:t>Ingredients</a:t>
                      </a:r>
                    </a:p>
                  </a:txBody>
                  <a:tcPr marL="89642" marR="89642" marT="44821" marB="44821"/>
                </a:tc>
                <a:tc>
                  <a:txBody>
                    <a:bodyPr/>
                    <a:lstStyle/>
                    <a:p>
                      <a:r>
                        <a:rPr lang="en-US" sz="1800" dirty="0">
                          <a:latin typeface="Courier New" panose="02070309020205020404" pitchFamily="49" charset="0"/>
                          <a:cs typeface="Courier New" panose="02070309020205020404" pitchFamily="49" charset="0"/>
                        </a:rPr>
                        <a:t>Spaghetti, pancetta, eggs, parmesan</a:t>
                      </a:r>
                      <a:endParaRPr lang="en-US" sz="1800" dirty="0"/>
                    </a:p>
                  </a:txBody>
                  <a:tcPr marL="89642" marR="89642" marT="44821" marB="44821"/>
                </a:tc>
                <a:extLst>
                  <a:ext uri="{0D108BD9-81ED-4DB2-BD59-A6C34878D82A}">
                    <a16:rowId xmlns:a16="http://schemas.microsoft.com/office/drawing/2014/main" val="57484265"/>
                  </a:ext>
                </a:extLst>
              </a:tr>
              <a:tr h="363550">
                <a:tc>
                  <a:txBody>
                    <a:bodyPr/>
                    <a:lstStyle/>
                    <a:p>
                      <a:r>
                        <a:rPr lang="en-US" sz="1800" dirty="0"/>
                        <a:t>Attributes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err="1">
                          <a:latin typeface="Courier New" panose="02070309020205020404" pitchFamily="49" charset="0"/>
                          <a:cs typeface="Courier New" panose="02070309020205020404" pitchFamily="49" charset="0"/>
                        </a:rPr>
                        <a:t>italian</a:t>
                      </a:r>
                      <a:r>
                        <a:rPr lang="en-US" sz="1800" dirty="0">
                          <a:latin typeface="Courier New" panose="02070309020205020404" pitchFamily="49" charset="0"/>
                          <a:cs typeface="Courier New" panose="02070309020205020404" pitchFamily="49" charset="0"/>
                        </a:rPr>
                        <a:t> cuisine, serves 4, calories 510, cook time 25min</a:t>
                      </a:r>
                      <a:endParaRPr lang="en-US" sz="1800" dirty="0"/>
                    </a:p>
                  </a:txBody>
                  <a:tcPr marL="89642" marR="89642" marT="44821" marB="44821"/>
                </a:tc>
                <a:extLst>
                  <a:ext uri="{0D108BD9-81ED-4DB2-BD59-A6C34878D82A}">
                    <a16:rowId xmlns:a16="http://schemas.microsoft.com/office/drawing/2014/main" val="2366528589"/>
                  </a:ext>
                </a:extLst>
              </a:tr>
              <a:tr h="363550">
                <a:tc>
                  <a:txBody>
                    <a:bodyPr/>
                    <a:lstStyle/>
                    <a:p>
                      <a:r>
                        <a:rPr lang="en-US" sz="1800" dirty="0"/>
                        <a:t>Related entities</a:t>
                      </a:r>
                    </a:p>
                  </a:txBody>
                  <a:tcPr marL="89642" marR="89642" marT="44821" marB="44821"/>
                </a:tc>
                <a:tc>
                  <a:txBody>
                    <a:bodyPr/>
                    <a:lstStyle/>
                    <a:p>
                      <a:r>
                        <a:rPr lang="it-IT" sz="1800" dirty="0">
                          <a:latin typeface="Courier New" panose="02070309020205020404" pitchFamily="49" charset="0"/>
                          <a:cs typeface="Courier New" panose="02070309020205020404" pitchFamily="49" charset="0"/>
                        </a:rPr>
                        <a:t>spaghetti aglio e olio, fettuccine alfredo</a:t>
                      </a:r>
                      <a:endParaRPr lang="en-US" sz="1800" dirty="0">
                        <a:latin typeface="Courier New" panose="02070309020205020404" pitchFamily="49" charset="0"/>
                        <a:cs typeface="Courier New" panose="02070309020205020404" pitchFamily="49" charset="0"/>
                      </a:endParaRPr>
                    </a:p>
                  </a:txBody>
                  <a:tcPr marL="89642" marR="89642" marT="44821" marB="44821"/>
                </a:tc>
                <a:extLst>
                  <a:ext uri="{0D108BD9-81ED-4DB2-BD59-A6C34878D82A}">
                    <a16:rowId xmlns:a16="http://schemas.microsoft.com/office/drawing/2014/main" val="952039495"/>
                  </a:ext>
                </a:extLst>
              </a:tr>
            </a:tbl>
          </a:graphicData>
        </a:graphic>
      </p:graphicFrame>
    </p:spTree>
    <p:extLst>
      <p:ext uri="{BB962C8B-B14F-4D97-AF65-F5344CB8AC3E}">
        <p14:creationId xmlns:p14="http://schemas.microsoft.com/office/powerpoint/2010/main" val="230927908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Entity retrieval</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Field search retrieval</a:t>
            </a:r>
          </a:p>
          <a:p>
            <a:r>
              <a:rPr lang="en-US" dirty="0"/>
              <a:t>Linear combination of matching functions</a:t>
            </a:r>
          </a:p>
          <a:p>
            <a:r>
              <a:rPr lang="en-US" dirty="0"/>
              <a:t>Can use LTR to learn weights</a:t>
            </a:r>
          </a:p>
          <a:p>
            <a:endParaRPr lang="en-US" sz="1765"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617905C3-580B-46B1-9A1A-10A540EC34FD}"/>
              </a:ext>
            </a:extLst>
          </p:cNvPr>
          <p:cNvPicPr>
            <a:picLocks noChangeAspect="1"/>
          </p:cNvPicPr>
          <p:nvPr/>
        </p:nvPicPr>
        <p:blipFill>
          <a:blip r:embed="rId2"/>
          <a:stretch>
            <a:fillRect/>
          </a:stretch>
        </p:blipFill>
        <p:spPr>
          <a:xfrm>
            <a:off x="1763281" y="4176021"/>
            <a:ext cx="8917559" cy="821723"/>
          </a:xfrm>
          <a:prstGeom prst="rect">
            <a:avLst/>
          </a:prstGeom>
        </p:spPr>
      </p:pic>
    </p:spTree>
    <p:extLst>
      <p:ext uri="{BB962C8B-B14F-4D97-AF65-F5344CB8AC3E}">
        <p14:creationId xmlns:p14="http://schemas.microsoft.com/office/powerpoint/2010/main" val="2621945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Document retrieval</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Preprocessing </a:t>
            </a:r>
          </a:p>
          <a:p>
            <a:pPr lvl="1"/>
            <a:r>
              <a:rPr lang="en-US" dirty="0"/>
              <a:t>Documents are preprocessed with EL + additional information obtained from KG</a:t>
            </a:r>
          </a:p>
          <a:p>
            <a:r>
              <a:rPr lang="en-US" dirty="0"/>
              <a:t>Query annotation </a:t>
            </a:r>
          </a:p>
          <a:p>
            <a:pPr lvl="1"/>
            <a:r>
              <a:rPr lang="en-US" dirty="0"/>
              <a:t>Query processed with EL</a:t>
            </a:r>
          </a:p>
          <a:p>
            <a:r>
              <a:rPr lang="en-US" dirty="0"/>
              <a:t>Expansion</a:t>
            </a:r>
          </a:p>
          <a:p>
            <a:pPr lvl="1"/>
            <a:r>
              <a:rPr lang="en-US" dirty="0"/>
              <a:t>KG feedback: query is issued against an index of a KG in order to retrieve related entities</a:t>
            </a:r>
          </a:p>
          <a:p>
            <a:pPr lvl="1"/>
            <a:r>
              <a:rPr lang="en-US" dirty="0"/>
              <a:t>Corpus-based feedback</a:t>
            </a:r>
          </a:p>
        </p:txBody>
      </p:sp>
    </p:spTree>
    <p:extLst>
      <p:ext uri="{BB962C8B-B14F-4D97-AF65-F5344CB8AC3E}">
        <p14:creationId xmlns:p14="http://schemas.microsoft.com/office/powerpoint/2010/main" val="3680330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Semantic search</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Understanding information needs</a:t>
            </a:r>
          </a:p>
          <a:p>
            <a:r>
              <a:rPr lang="en-US" dirty="0"/>
              <a:t>Query classification</a:t>
            </a:r>
          </a:p>
          <a:p>
            <a:pPr lvl="1"/>
            <a:r>
              <a:rPr lang="en-US" dirty="0"/>
              <a:t>Assign a query to one or multiple pre-defined categories</a:t>
            </a:r>
          </a:p>
          <a:p>
            <a:pPr lvl="1"/>
            <a:r>
              <a:rPr lang="en-US" dirty="0"/>
              <a:t>Query intent classification (</a:t>
            </a:r>
            <a:r>
              <a:rPr lang="en-US"/>
              <a:t>Broder)</a:t>
            </a:r>
            <a:endParaRPr lang="en-US" dirty="0"/>
          </a:p>
          <a:p>
            <a:r>
              <a:rPr lang="en-US" dirty="0"/>
              <a:t>Query annotation</a:t>
            </a:r>
          </a:p>
          <a:p>
            <a:pPr lvl="1"/>
            <a:r>
              <a:rPr lang="en-US" dirty="0"/>
              <a:t>Generate semantic markup for a query</a:t>
            </a:r>
          </a:p>
          <a:p>
            <a:pPr lvl="1"/>
            <a:r>
              <a:rPr lang="en-US" dirty="0"/>
              <a:t>Query segmentation: group terms into phrases</a:t>
            </a:r>
          </a:p>
          <a:p>
            <a:pPr lvl="1"/>
            <a:r>
              <a:rPr lang="en-US" dirty="0"/>
              <a:t>Query tagging (POS, NER)</a:t>
            </a:r>
          </a:p>
        </p:txBody>
      </p:sp>
    </p:spTree>
    <p:extLst>
      <p:ext uri="{BB962C8B-B14F-4D97-AF65-F5344CB8AC3E}">
        <p14:creationId xmlns:p14="http://schemas.microsoft.com/office/powerpoint/2010/main" val="312714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EL in queries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lstStyle/>
          <a:p>
            <a:r>
              <a:rPr lang="en-US" dirty="0"/>
              <a:t>Problems</a:t>
            </a:r>
          </a:p>
          <a:p>
            <a:pPr lvl="1"/>
            <a:r>
              <a:rPr lang="en-US" dirty="0"/>
              <a:t>Queries are very short</a:t>
            </a:r>
          </a:p>
          <a:p>
            <a:pPr lvl="1"/>
            <a:r>
              <a:rPr lang="en-US" dirty="0"/>
              <a:t>Limited context, or none at all</a:t>
            </a:r>
          </a:p>
          <a:p>
            <a:pPr lvl="1"/>
            <a:r>
              <a:rPr lang="en-US" dirty="0"/>
              <a:t>Online process under time constraints</a:t>
            </a:r>
          </a:p>
          <a:p>
            <a:r>
              <a:rPr lang="en-US" dirty="0"/>
              <a:t>Components</a:t>
            </a:r>
          </a:p>
          <a:p>
            <a:pPr lvl="1"/>
            <a:r>
              <a:rPr lang="en-US" dirty="0"/>
              <a:t>Mention detection</a:t>
            </a:r>
          </a:p>
          <a:p>
            <a:pPr lvl="1"/>
            <a:r>
              <a:rPr lang="en-US" dirty="0"/>
              <a:t>Candidate ranking</a:t>
            </a:r>
          </a:p>
          <a:p>
            <a:pPr lvl="1"/>
            <a:r>
              <a:rPr lang="en-US" dirty="0"/>
              <a:t>Interpretations: query may have more than 1 interpretation</a:t>
            </a:r>
          </a:p>
        </p:txBody>
      </p:sp>
    </p:spTree>
    <p:extLst>
      <p:ext uri="{BB962C8B-B14F-4D97-AF65-F5344CB8AC3E}">
        <p14:creationId xmlns:p14="http://schemas.microsoft.com/office/powerpoint/2010/main" val="232145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Using entities for search</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p:txBody>
          <a:bodyPr>
            <a:normAutofit lnSpcReduction="10000"/>
          </a:bodyPr>
          <a:lstStyle/>
          <a:p>
            <a:r>
              <a:rPr lang="en-US" dirty="0"/>
              <a:t>Query assistance</a:t>
            </a:r>
          </a:p>
          <a:p>
            <a:pPr lvl="1"/>
            <a:r>
              <a:rPr lang="en-US" dirty="0"/>
              <a:t>Auto-complete</a:t>
            </a:r>
          </a:p>
          <a:p>
            <a:pPr lvl="1"/>
            <a:r>
              <a:rPr lang="en-US" dirty="0"/>
              <a:t>Specific subset of queries that can be decomposed into entity and refiner components</a:t>
            </a:r>
          </a:p>
          <a:p>
            <a:pPr lvl="1"/>
            <a:r>
              <a:rPr lang="en-US" dirty="0"/>
              <a:t>Query recommendations</a:t>
            </a:r>
          </a:p>
          <a:p>
            <a:r>
              <a:rPr lang="en-US" dirty="0"/>
              <a:t>Entity cards</a:t>
            </a:r>
          </a:p>
          <a:p>
            <a:pPr lvl="1"/>
            <a:r>
              <a:rPr lang="en-US" dirty="0"/>
              <a:t>Summaries and facts</a:t>
            </a:r>
          </a:p>
          <a:p>
            <a:r>
              <a:rPr lang="en-US" dirty="0"/>
              <a:t>Entity recommendation</a:t>
            </a:r>
          </a:p>
          <a:p>
            <a:pPr lvl="1"/>
            <a:r>
              <a:rPr lang="en-US" dirty="0"/>
              <a:t>Entity based</a:t>
            </a:r>
          </a:p>
          <a:p>
            <a:pPr lvl="1"/>
            <a:r>
              <a:rPr lang="en-US" dirty="0"/>
              <a:t>Query based</a:t>
            </a:r>
          </a:p>
          <a:p>
            <a:pPr lvl="1"/>
            <a:r>
              <a:rPr lang="en-US" dirty="0"/>
              <a:t>Explanations</a:t>
            </a:r>
          </a:p>
        </p:txBody>
      </p:sp>
    </p:spTree>
    <p:extLst>
      <p:ext uri="{BB962C8B-B14F-4D97-AF65-F5344CB8AC3E}">
        <p14:creationId xmlns:p14="http://schemas.microsoft.com/office/powerpoint/2010/main" val="2316303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CDDE-CCA4-401F-A85F-9239687CD66B}"/>
              </a:ext>
            </a:extLst>
          </p:cNvPr>
          <p:cNvSpPr>
            <a:spLocks noGrp="1"/>
          </p:cNvSpPr>
          <p:nvPr>
            <p:ph type="title"/>
          </p:nvPr>
        </p:nvSpPr>
        <p:spPr/>
        <p:txBody>
          <a:bodyPr/>
          <a:lstStyle/>
          <a:p>
            <a:r>
              <a:rPr lang="en-US" dirty="0"/>
              <a:t>Domain specific KGs: healthcare domain</a:t>
            </a:r>
          </a:p>
        </p:txBody>
      </p:sp>
      <p:sp>
        <p:nvSpPr>
          <p:cNvPr id="3" name="Text Placeholder 2">
            <a:extLst>
              <a:ext uri="{FF2B5EF4-FFF2-40B4-BE49-F238E27FC236}">
                <a16:creationId xmlns:a16="http://schemas.microsoft.com/office/drawing/2014/main" id="{19C9EAE6-8C34-46AD-9071-71D55F52F5C0}"/>
              </a:ext>
            </a:extLst>
          </p:cNvPr>
          <p:cNvSpPr>
            <a:spLocks noGrp="1"/>
          </p:cNvSpPr>
          <p:nvPr>
            <p:ph idx="1"/>
          </p:nvPr>
        </p:nvSpPr>
        <p:spPr/>
        <p:txBody>
          <a:bodyPr/>
          <a:lstStyle/>
          <a:p>
            <a:r>
              <a:rPr lang="en-US" dirty="0"/>
              <a:t>Scientific medical knowledge</a:t>
            </a:r>
          </a:p>
          <a:p>
            <a:r>
              <a:rPr lang="en-US" dirty="0"/>
              <a:t>Existing taxonomies and data sources</a:t>
            </a:r>
          </a:p>
          <a:p>
            <a:r>
              <a:rPr lang="en-US" dirty="0"/>
              <a:t>Examples</a:t>
            </a:r>
          </a:p>
          <a:p>
            <a:pPr lvl="1"/>
            <a:r>
              <a:rPr lang="en-US" dirty="0"/>
              <a:t>SNOMED (Systematized Nomenclature of Medicine)</a:t>
            </a:r>
          </a:p>
          <a:p>
            <a:pPr lvl="1"/>
            <a:r>
              <a:rPr lang="en-US" dirty="0" err="1"/>
              <a:t>RxNorm</a:t>
            </a:r>
            <a:r>
              <a:rPr lang="en-US" dirty="0"/>
              <a:t> (medications available on the US market)</a:t>
            </a:r>
          </a:p>
          <a:p>
            <a:pPr lvl="1"/>
            <a:r>
              <a:rPr lang="en-US" dirty="0" err="1"/>
              <a:t>MeSH</a:t>
            </a:r>
            <a:r>
              <a:rPr lang="en-US" dirty="0"/>
              <a:t> (Medical Subject Headings)</a:t>
            </a:r>
          </a:p>
        </p:txBody>
      </p:sp>
    </p:spTree>
    <p:extLst>
      <p:ext uri="{BB962C8B-B14F-4D97-AF65-F5344CB8AC3E}">
        <p14:creationId xmlns:p14="http://schemas.microsoft.com/office/powerpoint/2010/main" val="110291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2151017" y="6124512"/>
            <a:ext cx="2327723" cy="681037"/>
          </a:xfrm>
          <a:prstGeom prst="wedgeRoundRectCallout">
            <a:avLst>
              <a:gd name="adj1" fmla="val -32695"/>
              <a:gd name="adj2" fmla="val -15413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BERT-like Deep Nets</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4820621" y="6072063"/>
            <a:ext cx="3008012" cy="785937"/>
          </a:xfrm>
          <a:prstGeom prst="wedgeRoundRectCallout">
            <a:avLst>
              <a:gd name="adj1" fmla="val -38190"/>
              <a:gd name="adj2" fmla="val -131295"/>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r>
              <a:rPr lang="en-US" sz="2400" b="0" i="0" u="none" strike="noStrike" cap="none" dirty="0">
                <a:solidFill>
                  <a:schemeClr val="lt1"/>
                </a:solidFill>
                <a:latin typeface="Arial"/>
                <a:ea typeface="Arial"/>
                <a:cs typeface="Arial"/>
                <a:sym typeface="Arial"/>
              </a:rPr>
              <a:t>: </a:t>
            </a:r>
          </a:p>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Spectral Clustering</a:t>
            </a:r>
            <a:endParaRPr sz="2400" dirty="0"/>
          </a:p>
        </p:txBody>
      </p:sp>
    </p:spTree>
    <p:extLst>
      <p:ext uri="{BB962C8B-B14F-4D97-AF65-F5344CB8AC3E}">
        <p14:creationId xmlns:p14="http://schemas.microsoft.com/office/powerpoint/2010/main" val="80314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8F13-C49C-43FD-8B71-B0598EB1A5C6}"/>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8EC7FD07-820E-499B-A54C-7314911D6C8B}"/>
              </a:ext>
            </a:extLst>
          </p:cNvPr>
          <p:cNvSpPr>
            <a:spLocks noGrp="1"/>
          </p:cNvSpPr>
          <p:nvPr>
            <p:ph idx="1"/>
          </p:nvPr>
        </p:nvSpPr>
        <p:spPr/>
        <p:txBody>
          <a:bodyPr/>
          <a:lstStyle/>
          <a:p>
            <a:r>
              <a:rPr lang="en-US" dirty="0"/>
              <a:t>Very sensitive data</a:t>
            </a:r>
          </a:p>
          <a:p>
            <a:r>
              <a:rPr lang="en-US" dirty="0"/>
              <a:t>EMR (Electronic Medical Records)</a:t>
            </a:r>
          </a:p>
          <a:p>
            <a:r>
              <a:rPr lang="en-US" dirty="0"/>
              <a:t>Clinical relevance</a:t>
            </a:r>
          </a:p>
          <a:p>
            <a:r>
              <a:rPr lang="en-US" dirty="0"/>
              <a:t>Vocabulary mismatch </a:t>
            </a:r>
          </a:p>
          <a:p>
            <a:pPr lvl="1"/>
            <a:r>
              <a:rPr lang="en-US" dirty="0"/>
              <a:t>Patient describing a symptom </a:t>
            </a:r>
          </a:p>
          <a:p>
            <a:pPr lvl="1"/>
            <a:r>
              <a:rPr lang="en-US" dirty="0"/>
              <a:t>MDs describing a diagnosis</a:t>
            </a:r>
          </a:p>
          <a:p>
            <a:r>
              <a:rPr lang="en-US" dirty="0"/>
              <a:t>Data labeling and curation</a:t>
            </a:r>
          </a:p>
        </p:txBody>
      </p:sp>
    </p:spTree>
    <p:extLst>
      <p:ext uri="{BB962C8B-B14F-4D97-AF65-F5344CB8AC3E}">
        <p14:creationId xmlns:p14="http://schemas.microsoft.com/office/powerpoint/2010/main" val="3984864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534C-85D8-45D9-9FD5-599C6B53D1C6}"/>
              </a:ext>
            </a:extLst>
          </p:cNvPr>
          <p:cNvSpPr>
            <a:spLocks noGrp="1"/>
          </p:cNvSpPr>
          <p:nvPr>
            <p:ph type="title"/>
          </p:nvPr>
        </p:nvSpPr>
        <p:spPr/>
        <p:txBody>
          <a:bodyPr/>
          <a:lstStyle/>
          <a:p>
            <a:r>
              <a:rPr lang="en-US" dirty="0"/>
              <a:t>How to bootstrap?</a:t>
            </a:r>
          </a:p>
        </p:txBody>
      </p:sp>
      <p:sp>
        <p:nvSpPr>
          <p:cNvPr id="3" name="Text Placeholder 2">
            <a:extLst>
              <a:ext uri="{FF2B5EF4-FFF2-40B4-BE49-F238E27FC236}">
                <a16:creationId xmlns:a16="http://schemas.microsoft.com/office/drawing/2014/main" id="{E295016C-ACAD-4238-ACFA-1CAEBBABF7A1}"/>
              </a:ext>
            </a:extLst>
          </p:cNvPr>
          <p:cNvSpPr>
            <a:spLocks noGrp="1"/>
          </p:cNvSpPr>
          <p:nvPr>
            <p:ph idx="1"/>
          </p:nvPr>
        </p:nvSpPr>
        <p:spPr/>
        <p:txBody>
          <a:bodyPr/>
          <a:lstStyle/>
          <a:p>
            <a:r>
              <a:rPr lang="en-US" dirty="0"/>
              <a:t>No single approach to build a KG</a:t>
            </a:r>
          </a:p>
          <a:p>
            <a:r>
              <a:rPr lang="en-US" dirty="0"/>
              <a:t>Research and engineering problems</a:t>
            </a:r>
          </a:p>
          <a:p>
            <a:r>
              <a:rPr lang="en-US" dirty="0"/>
              <a:t>Iterative development cycle</a:t>
            </a:r>
          </a:p>
          <a:p>
            <a:r>
              <a:rPr lang="en-US" dirty="0"/>
              <a:t>Content</a:t>
            </a:r>
          </a:p>
          <a:p>
            <a:r>
              <a:rPr lang="en-US" dirty="0"/>
              <a:t>Infrastructure</a:t>
            </a:r>
          </a:p>
          <a:p>
            <a:r>
              <a:rPr lang="en-US" dirty="0"/>
              <a:t>Applications</a:t>
            </a:r>
          </a:p>
          <a:p>
            <a:pPr lvl="1"/>
            <a:endParaRPr lang="en-US" dirty="0"/>
          </a:p>
        </p:txBody>
      </p:sp>
    </p:spTree>
    <p:extLst>
      <p:ext uri="{BB962C8B-B14F-4D97-AF65-F5344CB8AC3E}">
        <p14:creationId xmlns:p14="http://schemas.microsoft.com/office/powerpoint/2010/main" val="2191104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FB19-E819-B2C0-B55D-0E1354156B05}"/>
              </a:ext>
            </a:extLst>
          </p:cNvPr>
          <p:cNvSpPr>
            <a:spLocks noGrp="1"/>
          </p:cNvSpPr>
          <p:nvPr>
            <p:ph type="title"/>
          </p:nvPr>
        </p:nvSpPr>
        <p:spPr>
          <a:xfrm>
            <a:off x="838199" y="365125"/>
            <a:ext cx="11096625" cy="1325563"/>
          </a:xfrm>
        </p:spPr>
        <p:txBody>
          <a:bodyPr/>
          <a:lstStyle/>
          <a:p>
            <a:r>
              <a:rPr lang="en-US" dirty="0"/>
              <a:t>CORE (Collaborative Oriented Relation Extraction)</a:t>
            </a:r>
          </a:p>
        </p:txBody>
      </p:sp>
      <p:sp>
        <p:nvSpPr>
          <p:cNvPr id="3" name="Content Placeholder 2">
            <a:extLst>
              <a:ext uri="{FF2B5EF4-FFF2-40B4-BE49-F238E27FC236}">
                <a16:creationId xmlns:a16="http://schemas.microsoft.com/office/drawing/2014/main" id="{BC8ADA9A-4115-3625-D1B3-1F575D2A8A82}"/>
              </a:ext>
            </a:extLst>
          </p:cNvPr>
          <p:cNvSpPr>
            <a:spLocks noGrp="1"/>
          </p:cNvSpPr>
          <p:nvPr>
            <p:ph idx="1"/>
          </p:nvPr>
        </p:nvSpPr>
        <p:spPr>
          <a:xfrm>
            <a:off x="838200" y="1825625"/>
            <a:ext cx="6600825" cy="4351338"/>
          </a:xfrm>
        </p:spPr>
        <p:txBody>
          <a:bodyPr>
            <a:normAutofit/>
          </a:bodyPr>
          <a:lstStyle/>
          <a:p>
            <a:r>
              <a:rPr lang="en-US" dirty="0"/>
              <a:t>KG generation system</a:t>
            </a:r>
          </a:p>
          <a:p>
            <a:r>
              <a:rPr lang="en-US" dirty="0"/>
              <a:t>Combination of automated ML-based methods and domain experts </a:t>
            </a:r>
          </a:p>
          <a:p>
            <a:r>
              <a:rPr lang="en-US" dirty="0"/>
              <a:t>Modular architecture that can be easily modified</a:t>
            </a:r>
          </a:p>
          <a:p>
            <a:r>
              <a:rPr lang="en-US" dirty="0"/>
              <a:t>Reliability tests</a:t>
            </a:r>
          </a:p>
          <a:p>
            <a:r>
              <a:rPr lang="en-US" dirty="0"/>
              <a:t>Active learning process make the system suited to iterative</a:t>
            </a:r>
          </a:p>
          <a:p>
            <a:r>
              <a:rPr lang="en-US" dirty="0"/>
              <a:t>Versioning</a:t>
            </a:r>
          </a:p>
        </p:txBody>
      </p:sp>
      <p:pic>
        <p:nvPicPr>
          <p:cNvPr id="5" name="Picture 4">
            <a:extLst>
              <a:ext uri="{FF2B5EF4-FFF2-40B4-BE49-F238E27FC236}">
                <a16:creationId xmlns:a16="http://schemas.microsoft.com/office/drawing/2014/main" id="{1514170F-17ED-5BA6-0956-1A103B028AFA}"/>
              </a:ext>
            </a:extLst>
          </p:cNvPr>
          <p:cNvPicPr>
            <a:picLocks noChangeAspect="1"/>
          </p:cNvPicPr>
          <p:nvPr/>
        </p:nvPicPr>
        <p:blipFill>
          <a:blip r:embed="rId2"/>
          <a:stretch>
            <a:fillRect/>
          </a:stretch>
        </p:blipFill>
        <p:spPr>
          <a:xfrm>
            <a:off x="7896385" y="1971675"/>
            <a:ext cx="2938302" cy="3862387"/>
          </a:xfrm>
          <a:prstGeom prst="rect">
            <a:avLst/>
          </a:prstGeom>
        </p:spPr>
      </p:pic>
      <p:sp>
        <p:nvSpPr>
          <p:cNvPr id="6" name="Rectangle 5">
            <a:extLst>
              <a:ext uri="{FF2B5EF4-FFF2-40B4-BE49-F238E27FC236}">
                <a16:creationId xmlns:a16="http://schemas.microsoft.com/office/drawing/2014/main" id="{A1BF3EA7-D550-E969-F199-2DF100B9BA82}"/>
              </a:ext>
            </a:extLst>
          </p:cNvPr>
          <p:cNvSpPr/>
          <p:nvPr/>
        </p:nvSpPr>
        <p:spPr>
          <a:xfrm>
            <a:off x="-2089" y="6164262"/>
            <a:ext cx="12194089" cy="307777"/>
          </a:xfrm>
          <a:prstGeom prst="rect">
            <a:avLst/>
          </a:prstGeom>
        </p:spPr>
        <p:txBody>
          <a:bodyPr wrap="square">
            <a:spAutoFit/>
          </a:bodyPr>
          <a:lstStyle/>
          <a:p>
            <a:pPr algn="ctr"/>
            <a:r>
              <a:rPr lang="en-US" sz="1400" dirty="0"/>
              <a:t>S. </a:t>
            </a:r>
            <a:r>
              <a:rPr lang="en-US" sz="1400" dirty="0" err="1"/>
              <a:t>Marchesin</a:t>
            </a:r>
            <a:r>
              <a:rPr lang="en-US" sz="1400" dirty="0"/>
              <a:t> et al. "Building a Large Gene Expression-Cancer Knowledge Base with Limited Human Annotations" Database, 2023</a:t>
            </a:r>
          </a:p>
        </p:txBody>
      </p:sp>
    </p:spTree>
    <p:extLst>
      <p:ext uri="{BB962C8B-B14F-4D97-AF65-F5344CB8AC3E}">
        <p14:creationId xmlns:p14="http://schemas.microsoft.com/office/powerpoint/2010/main" val="398978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4E92-2BD7-4146-819F-AECF393227D3}"/>
              </a:ext>
            </a:extLst>
          </p:cNvPr>
          <p:cNvSpPr>
            <a:spLocks noGrp="1"/>
          </p:cNvSpPr>
          <p:nvPr>
            <p:ph type="title"/>
          </p:nvPr>
        </p:nvSpPr>
        <p:spPr/>
        <p:txBody>
          <a:bodyPr/>
          <a:lstStyle/>
          <a:p>
            <a:r>
              <a:rPr lang="en-US" dirty="0"/>
              <a:t>Knowledge-enhanced generation with KGs</a:t>
            </a:r>
          </a:p>
        </p:txBody>
      </p:sp>
      <p:sp>
        <p:nvSpPr>
          <p:cNvPr id="3" name="Text Placeholder 2">
            <a:extLst>
              <a:ext uri="{FF2B5EF4-FFF2-40B4-BE49-F238E27FC236}">
                <a16:creationId xmlns:a16="http://schemas.microsoft.com/office/drawing/2014/main" id="{62BFE91D-9D20-4CB0-9DEF-2D306707FFE5}"/>
              </a:ext>
            </a:extLst>
          </p:cNvPr>
          <p:cNvSpPr>
            <a:spLocks noGrp="1"/>
          </p:cNvSpPr>
          <p:nvPr>
            <p:ph idx="1"/>
          </p:nvPr>
        </p:nvSpPr>
        <p:spPr>
          <a:xfrm>
            <a:off x="838200" y="1825625"/>
            <a:ext cx="6166282" cy="4351338"/>
          </a:xfrm>
        </p:spPr>
        <p:txBody>
          <a:bodyPr>
            <a:normAutofit/>
          </a:bodyPr>
          <a:lstStyle/>
          <a:p>
            <a:r>
              <a:rPr lang="en-US" dirty="0"/>
              <a:t>Design Supervised Tasks around KG </a:t>
            </a:r>
          </a:p>
          <a:p>
            <a:pPr lvl="1"/>
            <a:r>
              <a:rPr lang="en-US" dirty="0"/>
              <a:t>Discover the dependencies of elements within a sequence</a:t>
            </a:r>
          </a:p>
          <a:p>
            <a:pPr lvl="1"/>
            <a:r>
              <a:rPr lang="en-US" dirty="0"/>
              <a:t>Retrieve relevant triples, then using them for generation</a:t>
            </a:r>
          </a:p>
          <a:p>
            <a:pPr lvl="1"/>
            <a:r>
              <a:rPr lang="en-US" dirty="0"/>
              <a:t>Using KL to measure the proximity between prior and posterior distribution</a:t>
            </a:r>
          </a:p>
          <a:p>
            <a:r>
              <a:rPr lang="en-US" dirty="0"/>
              <a:t>Selecting KG or facts in a KG</a:t>
            </a:r>
          </a:p>
          <a:p>
            <a:endParaRPr lang="en-US" dirty="0"/>
          </a:p>
        </p:txBody>
      </p:sp>
      <p:sp>
        <p:nvSpPr>
          <p:cNvPr id="4" name="Rectangle 3">
            <a:extLst>
              <a:ext uri="{FF2B5EF4-FFF2-40B4-BE49-F238E27FC236}">
                <a16:creationId xmlns:a16="http://schemas.microsoft.com/office/drawing/2014/main" id="{18D0C249-F8F4-D383-34D9-AECE17287605}"/>
              </a:ext>
            </a:extLst>
          </p:cNvPr>
          <p:cNvSpPr/>
          <p:nvPr/>
        </p:nvSpPr>
        <p:spPr>
          <a:xfrm>
            <a:off x="-2089" y="6164262"/>
            <a:ext cx="12194089" cy="307777"/>
          </a:xfrm>
          <a:prstGeom prst="rect">
            <a:avLst/>
          </a:prstGeom>
        </p:spPr>
        <p:txBody>
          <a:bodyPr wrap="square">
            <a:spAutoFit/>
          </a:bodyPr>
          <a:lstStyle/>
          <a:p>
            <a:pPr algn="ctr"/>
            <a:r>
              <a:rPr lang="en-US" sz="1400" dirty="0"/>
              <a:t>W. Yu et al. "A Survey of Knowledge-Enhanced Text Generation" ACM Computing Surveys 2022</a:t>
            </a:r>
          </a:p>
        </p:txBody>
      </p:sp>
      <p:pic>
        <p:nvPicPr>
          <p:cNvPr id="6" name="Picture 5">
            <a:extLst>
              <a:ext uri="{FF2B5EF4-FFF2-40B4-BE49-F238E27FC236}">
                <a16:creationId xmlns:a16="http://schemas.microsoft.com/office/drawing/2014/main" id="{7DE9CAF2-3F12-F79C-27B1-DABE676CD696}"/>
              </a:ext>
            </a:extLst>
          </p:cNvPr>
          <p:cNvPicPr>
            <a:picLocks noChangeAspect="1"/>
          </p:cNvPicPr>
          <p:nvPr/>
        </p:nvPicPr>
        <p:blipFill>
          <a:blip r:embed="rId2"/>
          <a:stretch>
            <a:fillRect/>
          </a:stretch>
        </p:blipFill>
        <p:spPr>
          <a:xfrm>
            <a:off x="6773662" y="2288404"/>
            <a:ext cx="4897005" cy="1524816"/>
          </a:xfrm>
          <a:prstGeom prst="rect">
            <a:avLst/>
          </a:prstGeom>
        </p:spPr>
      </p:pic>
    </p:spTree>
    <p:extLst>
      <p:ext uri="{BB962C8B-B14F-4D97-AF65-F5344CB8AC3E}">
        <p14:creationId xmlns:p14="http://schemas.microsoft.com/office/powerpoint/2010/main" val="1687137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7E-55B1-1442-F990-D0C15702F5DE}"/>
              </a:ext>
            </a:extLst>
          </p:cNvPr>
          <p:cNvSpPr>
            <a:spLocks noGrp="1"/>
          </p:cNvSpPr>
          <p:nvPr>
            <p:ph type="title"/>
          </p:nvPr>
        </p:nvSpPr>
        <p:spPr/>
        <p:txBody>
          <a:bodyPr/>
          <a:lstStyle/>
          <a:p>
            <a:r>
              <a:rPr lang="en-US" dirty="0"/>
              <a:t>Combining KGs &amp; LLMs</a:t>
            </a:r>
          </a:p>
        </p:txBody>
      </p:sp>
      <p:sp>
        <p:nvSpPr>
          <p:cNvPr id="3" name="Content Placeholder 2">
            <a:extLst>
              <a:ext uri="{FF2B5EF4-FFF2-40B4-BE49-F238E27FC236}">
                <a16:creationId xmlns:a16="http://schemas.microsoft.com/office/drawing/2014/main" id="{097AEBDB-4B91-8AD3-E904-C0D77578FD0B}"/>
              </a:ext>
            </a:extLst>
          </p:cNvPr>
          <p:cNvSpPr>
            <a:spLocks noGrp="1"/>
          </p:cNvSpPr>
          <p:nvPr>
            <p:ph idx="1"/>
          </p:nvPr>
        </p:nvSpPr>
        <p:spPr>
          <a:xfrm>
            <a:off x="838201" y="1825625"/>
            <a:ext cx="6796596" cy="4351338"/>
          </a:xfrm>
        </p:spPr>
        <p:txBody>
          <a:bodyPr/>
          <a:lstStyle/>
          <a:p>
            <a:r>
              <a:rPr lang="en-US" dirty="0"/>
              <a:t>LLMs lack of factual knowledge</a:t>
            </a:r>
          </a:p>
          <a:p>
            <a:r>
              <a:rPr lang="en-US" dirty="0"/>
              <a:t>LLMs memorize and knowledge in a training set</a:t>
            </a:r>
          </a:p>
          <a:p>
            <a:r>
              <a:rPr lang="en-US" dirty="0"/>
              <a:t>No interpretability</a:t>
            </a:r>
          </a:p>
          <a:p>
            <a:r>
              <a:rPr lang="en-US" dirty="0"/>
              <a:t>KGs are difficult to construct and maintain</a:t>
            </a:r>
          </a:p>
          <a:p>
            <a:r>
              <a:rPr lang="en-US" dirty="0"/>
              <a:t>KGs are domain specific</a:t>
            </a:r>
          </a:p>
          <a:p>
            <a:endParaRPr lang="en-US" dirty="0"/>
          </a:p>
        </p:txBody>
      </p:sp>
      <p:sp>
        <p:nvSpPr>
          <p:cNvPr id="4" name="Rectangle 3">
            <a:extLst>
              <a:ext uri="{FF2B5EF4-FFF2-40B4-BE49-F238E27FC236}">
                <a16:creationId xmlns:a16="http://schemas.microsoft.com/office/drawing/2014/main" id="{E5E0CCD8-4DC4-D968-BA50-EB410A960314}"/>
              </a:ext>
            </a:extLst>
          </p:cNvPr>
          <p:cNvSpPr/>
          <p:nvPr/>
        </p:nvSpPr>
        <p:spPr>
          <a:xfrm>
            <a:off x="-2089" y="6164262"/>
            <a:ext cx="12194089" cy="307777"/>
          </a:xfrm>
          <a:prstGeom prst="rect">
            <a:avLst/>
          </a:prstGeom>
        </p:spPr>
        <p:txBody>
          <a:bodyPr wrap="square">
            <a:spAutoFit/>
          </a:bodyPr>
          <a:lstStyle/>
          <a:p>
            <a:pPr algn="ctr"/>
            <a:r>
              <a:rPr lang="en-US" sz="1400" dirty="0"/>
              <a:t>S. Pan et al. "Unifying Large Language Models and Knowledge Graphs: A Roadmap" arxiv.org/abs/2306.08302</a:t>
            </a:r>
          </a:p>
        </p:txBody>
      </p:sp>
      <p:pic>
        <p:nvPicPr>
          <p:cNvPr id="6" name="Picture 5">
            <a:extLst>
              <a:ext uri="{FF2B5EF4-FFF2-40B4-BE49-F238E27FC236}">
                <a16:creationId xmlns:a16="http://schemas.microsoft.com/office/drawing/2014/main" id="{625BE3A6-200D-360E-967D-DE3797331D56}"/>
              </a:ext>
            </a:extLst>
          </p:cNvPr>
          <p:cNvPicPr>
            <a:picLocks noChangeAspect="1"/>
          </p:cNvPicPr>
          <p:nvPr/>
        </p:nvPicPr>
        <p:blipFill>
          <a:blip r:embed="rId2"/>
          <a:stretch>
            <a:fillRect/>
          </a:stretch>
        </p:blipFill>
        <p:spPr>
          <a:xfrm>
            <a:off x="7807494" y="2532062"/>
            <a:ext cx="4105275" cy="2790825"/>
          </a:xfrm>
          <a:prstGeom prst="rect">
            <a:avLst/>
          </a:prstGeom>
        </p:spPr>
      </p:pic>
    </p:spTree>
    <p:extLst>
      <p:ext uri="{BB962C8B-B14F-4D97-AF65-F5344CB8AC3E}">
        <p14:creationId xmlns:p14="http://schemas.microsoft.com/office/powerpoint/2010/main" val="1631413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524E-268D-B5B7-9CEC-CE4A0958B282}"/>
              </a:ext>
            </a:extLst>
          </p:cNvPr>
          <p:cNvSpPr>
            <a:spLocks noGrp="1"/>
          </p:cNvSpPr>
          <p:nvPr>
            <p:ph type="title"/>
          </p:nvPr>
        </p:nvSpPr>
        <p:spPr/>
        <p:txBody>
          <a:bodyPr/>
          <a:lstStyle/>
          <a:p>
            <a:r>
              <a:rPr lang="en-US" dirty="0"/>
              <a:t>KG-enhanced LLMs</a:t>
            </a:r>
          </a:p>
        </p:txBody>
      </p:sp>
      <p:sp>
        <p:nvSpPr>
          <p:cNvPr id="3" name="Content Placeholder 2">
            <a:extLst>
              <a:ext uri="{FF2B5EF4-FFF2-40B4-BE49-F238E27FC236}">
                <a16:creationId xmlns:a16="http://schemas.microsoft.com/office/drawing/2014/main" id="{57A95821-7369-2DD3-14BE-56C4087E3BDC}"/>
              </a:ext>
            </a:extLst>
          </p:cNvPr>
          <p:cNvSpPr>
            <a:spLocks noGrp="1"/>
          </p:cNvSpPr>
          <p:nvPr>
            <p:ph idx="1"/>
          </p:nvPr>
        </p:nvSpPr>
        <p:spPr/>
        <p:txBody>
          <a:bodyPr/>
          <a:lstStyle/>
          <a:p>
            <a:r>
              <a:rPr lang="en-US" dirty="0"/>
              <a:t>KG-enhanced LLM pre-training</a:t>
            </a:r>
          </a:p>
          <a:p>
            <a:pPr lvl="1"/>
            <a:r>
              <a:rPr lang="en-US" dirty="0"/>
              <a:t>Training objective</a:t>
            </a:r>
          </a:p>
          <a:p>
            <a:pPr lvl="1"/>
            <a:r>
              <a:rPr lang="en-US" dirty="0"/>
              <a:t>LLM inputs</a:t>
            </a:r>
          </a:p>
          <a:p>
            <a:pPr lvl="1"/>
            <a:r>
              <a:rPr lang="en-US" dirty="0"/>
              <a:t>Fusion models</a:t>
            </a:r>
          </a:p>
          <a:p>
            <a:r>
              <a:rPr lang="en-US" dirty="0"/>
              <a:t>KG-enhanced LLM inference</a:t>
            </a:r>
          </a:p>
          <a:p>
            <a:pPr lvl="1"/>
            <a:r>
              <a:rPr lang="en-US" dirty="0"/>
              <a:t>Dynamic fusion</a:t>
            </a:r>
          </a:p>
          <a:p>
            <a:pPr lvl="1"/>
            <a:r>
              <a:rPr lang="en-US" dirty="0"/>
              <a:t>Retrieval augmented</a:t>
            </a:r>
          </a:p>
          <a:p>
            <a:r>
              <a:rPr lang="en-US" dirty="0"/>
              <a:t>KG-enhanced LLM interpretability</a:t>
            </a:r>
          </a:p>
          <a:p>
            <a:pPr lvl="1"/>
            <a:r>
              <a:rPr lang="en-US" dirty="0"/>
              <a:t>Probing and analysis</a:t>
            </a:r>
          </a:p>
        </p:txBody>
      </p:sp>
    </p:spTree>
    <p:extLst>
      <p:ext uri="{BB962C8B-B14F-4D97-AF65-F5344CB8AC3E}">
        <p14:creationId xmlns:p14="http://schemas.microsoft.com/office/powerpoint/2010/main" val="39944290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C4BA-71CC-36DF-BF75-FA96EF353BBE}"/>
              </a:ext>
            </a:extLst>
          </p:cNvPr>
          <p:cNvSpPr>
            <a:spLocks noGrp="1"/>
          </p:cNvSpPr>
          <p:nvPr>
            <p:ph type="title"/>
          </p:nvPr>
        </p:nvSpPr>
        <p:spPr/>
        <p:txBody>
          <a:bodyPr/>
          <a:lstStyle/>
          <a:p>
            <a:r>
              <a:rPr lang="en-US" dirty="0"/>
              <a:t>LLM-augmented KGs</a:t>
            </a:r>
          </a:p>
        </p:txBody>
      </p:sp>
      <p:sp>
        <p:nvSpPr>
          <p:cNvPr id="3" name="Content Placeholder 2">
            <a:extLst>
              <a:ext uri="{FF2B5EF4-FFF2-40B4-BE49-F238E27FC236}">
                <a16:creationId xmlns:a16="http://schemas.microsoft.com/office/drawing/2014/main" id="{19EA1D1A-02C4-4063-EA7E-44507D21F9FA}"/>
              </a:ext>
            </a:extLst>
          </p:cNvPr>
          <p:cNvSpPr>
            <a:spLocks noGrp="1"/>
          </p:cNvSpPr>
          <p:nvPr>
            <p:ph idx="1"/>
          </p:nvPr>
        </p:nvSpPr>
        <p:spPr/>
        <p:txBody>
          <a:bodyPr>
            <a:normAutofit fontScale="92500" lnSpcReduction="10000"/>
          </a:bodyPr>
          <a:lstStyle/>
          <a:p>
            <a:r>
              <a:rPr lang="en-US" dirty="0"/>
              <a:t>Embedding</a:t>
            </a:r>
          </a:p>
          <a:p>
            <a:pPr lvl="1"/>
            <a:r>
              <a:rPr lang="en-US" dirty="0"/>
              <a:t>Text encoders</a:t>
            </a:r>
          </a:p>
          <a:p>
            <a:pPr lvl="1"/>
            <a:r>
              <a:rPr lang="en-US" dirty="0"/>
              <a:t>Joint text and KG embeddings</a:t>
            </a:r>
          </a:p>
          <a:p>
            <a:r>
              <a:rPr lang="en-US" dirty="0"/>
              <a:t>Completion</a:t>
            </a:r>
          </a:p>
          <a:p>
            <a:r>
              <a:rPr lang="en-US" dirty="0"/>
              <a:t>Construction</a:t>
            </a:r>
          </a:p>
          <a:p>
            <a:pPr lvl="1"/>
            <a:r>
              <a:rPr lang="en-US" dirty="0"/>
              <a:t>Entity discovery</a:t>
            </a:r>
          </a:p>
          <a:p>
            <a:pPr lvl="1"/>
            <a:r>
              <a:rPr lang="en-US" dirty="0"/>
              <a:t>Relation extraction</a:t>
            </a:r>
          </a:p>
          <a:p>
            <a:pPr lvl="1"/>
            <a:r>
              <a:rPr lang="en-US" dirty="0"/>
              <a:t>Coreference</a:t>
            </a:r>
          </a:p>
          <a:p>
            <a:pPr lvl="1"/>
            <a:r>
              <a:rPr lang="en-US" dirty="0"/>
              <a:t>Distilling KGs from LLMs</a:t>
            </a:r>
          </a:p>
          <a:p>
            <a:r>
              <a:rPr lang="en-US" dirty="0"/>
              <a:t>KG-to-text generation</a:t>
            </a:r>
          </a:p>
          <a:p>
            <a:r>
              <a:rPr lang="en-US" dirty="0"/>
              <a:t>LLM-augmented KG question answering</a:t>
            </a:r>
          </a:p>
        </p:txBody>
      </p:sp>
    </p:spTree>
    <p:extLst>
      <p:ext uri="{BB962C8B-B14F-4D97-AF65-F5344CB8AC3E}">
        <p14:creationId xmlns:p14="http://schemas.microsoft.com/office/powerpoint/2010/main" val="282530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9</a:t>
            </a:fld>
            <a:endParaRPr lang="en-US"/>
          </a:p>
        </p:txBody>
      </p:sp>
    </p:spTree>
    <p:extLst>
      <p:ext uri="{BB962C8B-B14F-4D97-AF65-F5344CB8AC3E}">
        <p14:creationId xmlns:p14="http://schemas.microsoft.com/office/powerpoint/2010/main" val="2227920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6015</TotalTime>
  <Words>4152</Words>
  <Application>Microsoft Macintosh PowerPoint</Application>
  <PresentationFormat>Widescreen</PresentationFormat>
  <Paragraphs>867</Paragraphs>
  <Slides>86</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86</vt:i4>
      </vt:variant>
    </vt:vector>
  </HeadingPairs>
  <TitlesOfParts>
    <vt:vector size="104" baseType="lpstr">
      <vt:lpstr>-apple-system</vt:lpstr>
      <vt:lpstr>Arial</vt:lpstr>
      <vt:lpstr>Assistant</vt:lpstr>
      <vt:lpstr>Calibri</vt:lpstr>
      <vt:lpstr>Calibri Light</vt:lpstr>
      <vt:lpstr>Cambria Math</vt:lpstr>
      <vt:lpstr>Courier New</vt:lpstr>
      <vt:lpstr>ElsevierGulliver</vt:lpstr>
      <vt:lpstr>ElsevierSans</vt:lpstr>
      <vt:lpstr>HelveticaNeue Regular</vt:lpstr>
      <vt:lpstr>inherit</vt:lpstr>
      <vt:lpstr>Lato</vt:lpstr>
      <vt:lpstr>Merriweather</vt:lpstr>
      <vt:lpstr>Noto Sans</vt:lpstr>
      <vt:lpstr>Roboto</vt:lpstr>
      <vt:lpstr>Segoe UI</vt:lpstr>
      <vt:lpstr>Yantramanav</vt:lpstr>
      <vt:lpstr>Office Theme</vt:lpstr>
      <vt:lpstr>CIKM tutorial </vt:lpstr>
      <vt:lpstr>Benchmarking</vt:lpstr>
      <vt:lpstr>Benchmarking:  Big Fan of Metrics (EMNLP)</vt:lpstr>
      <vt:lpstr>Benchmarking: Extrapolation: Past  Future</vt:lpstr>
      <vt:lpstr>Better Together:  Text + Context</vt:lpstr>
      <vt:lpstr>https://www.semanticscholar.org/product/api/gallery </vt:lpstr>
      <vt:lpstr>PowerPoint Presentation</vt:lpstr>
      <vt:lpstr>Better Together: Text (Titles, Abstracts, Body); Context (Citations)</vt:lpstr>
      <vt:lpstr>Opportunity: More Realistic Benchmarks</vt:lpstr>
      <vt:lpstr>Realities (Dirty): Missing Values</vt:lpstr>
      <vt:lpstr>Metcalfe’s Law (Network Effects)</vt:lpstr>
      <vt:lpstr>Better-Together Conjectures</vt:lpstr>
      <vt:lpstr>Opportunities</vt:lpstr>
      <vt:lpstr>PowerPoint Presentation</vt:lpstr>
      <vt:lpstr>It's tough to make predictions, especially about the future ― Yogi Berra</vt:lpstr>
      <vt:lpstr>Assign 200M papers to 100 bins (by time)</vt:lpstr>
      <vt:lpstr>Better Together Observations</vt:lpstr>
      <vt:lpstr>Benchmarking Take-Aways More Realistic Benchmarks</vt:lpstr>
      <vt:lpstr>Two Perspectives on Datasets</vt:lpstr>
      <vt:lpstr>Discussion of Validity Assumes: Intention</vt:lpstr>
      <vt:lpstr>Winograd Schema (GLUE WNLI)</vt:lpstr>
      <vt:lpstr>Winograd Schema (GLUE WNLI)</vt:lpstr>
      <vt:lpstr>Shameless Plug: Smooth-Talking Machines</vt:lpstr>
      <vt:lpstr>Challenge: Fluency ≠ Trustworthiness</vt:lpstr>
      <vt:lpstr>What should we do next?</vt:lpstr>
      <vt:lpstr>Hypothesis:  NLP History  Strengths &amp; Weaknesses</vt:lpstr>
      <vt:lpstr>Massive Growth  Mistaken Impression that everything is new (and there is no history)</vt:lpstr>
      <vt:lpstr>Personal History</vt:lpstr>
      <vt:lpstr>Pendulum Swung Too Far ChatGPT’s strengths (fluency) and weaknesses (trustworthiness) may be a consequence of choices we made in 1990s</vt:lpstr>
      <vt:lpstr>History does not repeat itself (but it rhymes)</vt:lpstr>
      <vt:lpstr>How Hard are Hallucinations? Yogi Berra</vt:lpstr>
      <vt:lpstr>ChatGPT Hallucinates on CBS ``60 Minutes’’ https://www.youtube.com/watch?v=1wzPr4cUoMQ&amp;t=463s </vt:lpstr>
      <vt:lpstr>Constructive Suggestions for Hallucinations</vt:lpstr>
      <vt:lpstr>Challenges for Fact-Checking</vt:lpstr>
      <vt:lpstr>Acronyms: A Simple Case for Fact-Checking</vt:lpstr>
      <vt:lpstr>Fact-Checking Take-Aways </vt:lpstr>
      <vt:lpstr>Simple Example: Arithmetic (Chomsky: Capturing Relevant Generalizations)</vt:lpstr>
      <vt:lpstr>Perceptron: “Can’t Compute Parity” (Capturing Relevant Generalizations)</vt:lpstr>
      <vt:lpstr>N. Chomsky, "Three models for the description of language," in IRE Transactions on Information Theory, vol. 2, no. 3, pp. 113-124, September 1956, doi: 10.1109/TIT.1956.1056813</vt:lpstr>
      <vt:lpstr>Capturing Generalizations Argument</vt:lpstr>
      <vt:lpstr>Personal History</vt:lpstr>
      <vt:lpstr>How Hard are Hallucinations?</vt:lpstr>
      <vt:lpstr>Medium – Knowledge graphs</vt:lpstr>
      <vt:lpstr>Introduction</vt:lpstr>
      <vt:lpstr>Introduction - II</vt:lpstr>
      <vt:lpstr>KG vs DB</vt:lpstr>
      <vt:lpstr>Why we care?</vt:lpstr>
      <vt:lpstr>KGs in action</vt:lpstr>
      <vt:lpstr>Example - Autocomplete</vt:lpstr>
      <vt:lpstr>Example - Entity cards</vt:lpstr>
      <vt:lpstr>Example - answers</vt:lpstr>
      <vt:lpstr>Main concepts</vt:lpstr>
      <vt:lpstr>Main concepts - II</vt:lpstr>
      <vt:lpstr>Main concepts - III</vt:lpstr>
      <vt:lpstr>Relationships and attributes</vt:lpstr>
      <vt:lpstr>Data models</vt:lpstr>
      <vt:lpstr>Data access</vt:lpstr>
      <vt:lpstr>Information needs</vt:lpstr>
      <vt:lpstr>How do we build one</vt:lpstr>
      <vt:lpstr>Many choices</vt:lpstr>
      <vt:lpstr>Input sources</vt:lpstr>
      <vt:lpstr>Entity discovery</vt:lpstr>
      <vt:lpstr>Entity discovery - II</vt:lpstr>
      <vt:lpstr>Entity linking</vt:lpstr>
      <vt:lpstr>Entity linking - example</vt:lpstr>
      <vt:lpstr>Entity linking – components</vt:lpstr>
      <vt:lpstr>Entity matching</vt:lpstr>
      <vt:lpstr>Attributes and relationships</vt:lpstr>
      <vt:lpstr>KG Curation</vt:lpstr>
      <vt:lpstr>Architecture for KG construction</vt:lpstr>
      <vt:lpstr>Where is the KG?</vt:lpstr>
      <vt:lpstr>Representation</vt:lpstr>
      <vt:lpstr>Predicate folding - example</vt:lpstr>
      <vt:lpstr>Entity retrieval</vt:lpstr>
      <vt:lpstr>Document retrieval</vt:lpstr>
      <vt:lpstr>Semantic search</vt:lpstr>
      <vt:lpstr>EL in queries</vt:lpstr>
      <vt:lpstr>Using entities for search</vt:lpstr>
      <vt:lpstr>Domain specific KGs: healthcare domain</vt:lpstr>
      <vt:lpstr>Challenges</vt:lpstr>
      <vt:lpstr>How to bootstrap?</vt:lpstr>
      <vt:lpstr>CORE (Collaborative Oriented Relation Extraction)</vt:lpstr>
      <vt:lpstr>Knowledge-enhanced generation with KGs</vt:lpstr>
      <vt:lpstr>Combining KGs &amp; LLMs</vt:lpstr>
      <vt:lpstr>KG-enhanced LLMs</vt:lpstr>
      <vt:lpstr>LLM-augmented KGs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Alonso, Omar</dc:creator>
  <cp:lastModifiedBy>Church, Kenneth</cp:lastModifiedBy>
  <cp:revision>50</cp:revision>
  <dcterms:created xsi:type="dcterms:W3CDTF">2023-10-14T17:43:05Z</dcterms:created>
  <dcterms:modified xsi:type="dcterms:W3CDTF">2023-10-20T16:59:59Z</dcterms:modified>
</cp:coreProperties>
</file>